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257" r:id="rId2"/>
    <p:sldId id="355" r:id="rId3"/>
    <p:sldId id="341" r:id="rId4"/>
    <p:sldId id="417" r:id="rId5"/>
    <p:sldId id="356" r:id="rId6"/>
    <p:sldId id="367" r:id="rId7"/>
    <p:sldId id="370" r:id="rId8"/>
    <p:sldId id="359" r:id="rId9"/>
    <p:sldId id="365" r:id="rId10"/>
    <p:sldId id="364" r:id="rId11"/>
    <p:sldId id="366" r:id="rId12"/>
    <p:sldId id="369" r:id="rId13"/>
    <p:sldId id="389" r:id="rId14"/>
    <p:sldId id="360" r:id="rId15"/>
    <p:sldId id="363" r:id="rId16"/>
    <p:sldId id="379" r:id="rId17"/>
    <p:sldId id="404" r:id="rId18"/>
    <p:sldId id="375" r:id="rId19"/>
    <p:sldId id="330" r:id="rId20"/>
    <p:sldId id="382" r:id="rId21"/>
    <p:sldId id="380" r:id="rId22"/>
    <p:sldId id="384" r:id="rId23"/>
    <p:sldId id="383" r:id="rId24"/>
    <p:sldId id="262" r:id="rId25"/>
    <p:sldId id="377" r:id="rId26"/>
    <p:sldId id="408" r:id="rId27"/>
    <p:sldId id="416" r:id="rId28"/>
    <p:sldId id="372" r:id="rId29"/>
    <p:sldId id="400" r:id="rId30"/>
    <p:sldId id="406" r:id="rId31"/>
    <p:sldId id="410" r:id="rId32"/>
    <p:sldId id="411" r:id="rId33"/>
    <p:sldId id="412" r:id="rId34"/>
    <p:sldId id="391" r:id="rId35"/>
    <p:sldId id="373" r:id="rId36"/>
    <p:sldId id="395" r:id="rId37"/>
    <p:sldId id="396" r:id="rId38"/>
    <p:sldId id="402" r:id="rId39"/>
    <p:sldId id="388" r:id="rId40"/>
    <p:sldId id="258" r:id="rId41"/>
    <p:sldId id="419" r:id="rId42"/>
    <p:sldId id="259" r:id="rId43"/>
    <p:sldId id="261" r:id="rId44"/>
    <p:sldId id="263" r:id="rId45"/>
    <p:sldId id="407" r:id="rId46"/>
    <p:sldId id="409" r:id="rId47"/>
    <p:sldId id="403" r:id="rId48"/>
    <p:sldId id="420"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C465E"/>
    <a:srgbClr val="FF0000"/>
    <a:srgbClr val="011688"/>
    <a:srgbClr val="D46229"/>
    <a:srgbClr val="6469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86355" autoAdjust="0"/>
  </p:normalViewPr>
  <p:slideViewPr>
    <p:cSldViewPr>
      <p:cViewPr varScale="1">
        <p:scale>
          <a:sx n="98" d="100"/>
          <a:sy n="98" d="100"/>
        </p:scale>
        <p:origin x="1878" y="72"/>
      </p:cViewPr>
      <p:guideLst>
        <p:guide orient="horz" pos="2160"/>
        <p:guide pos="2880"/>
      </p:guideLst>
    </p:cSldViewPr>
  </p:slideViewPr>
  <p:outlineViewPr>
    <p:cViewPr>
      <p:scale>
        <a:sx n="33" d="100"/>
        <a:sy n="33" d="100"/>
      </p:scale>
      <p:origin x="0" y="-8748"/>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E91A52BE-0ABF-4C0E-A80C-2E616FE6A80E}" type="datetimeFigureOut">
              <a:rPr lang="en-US" smtClean="0"/>
              <a:t>11/25/2019</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DF8EE2AD-7E70-4BA5-97C3-4585CD45B823}" type="slidenum">
              <a:rPr lang="en-US" smtClean="0"/>
              <a:t>‹#›</a:t>
            </a:fld>
            <a:endParaRPr lang="en-US"/>
          </a:p>
        </p:txBody>
      </p:sp>
    </p:spTree>
    <p:extLst>
      <p:ext uri="{BB962C8B-B14F-4D97-AF65-F5344CB8AC3E}">
        <p14:creationId xmlns:p14="http://schemas.microsoft.com/office/powerpoint/2010/main" val="4211189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34F62A7-3EAA-43AF-AA9E-9E207561A1EB}" type="datetimeFigureOut">
              <a:rPr lang="en-US" smtClean="0"/>
              <a:t>11/25/2019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D3F93AEA-060F-42D0-A1D2-4FE18223F146}" type="slidenum">
              <a:rPr lang="en-US" smtClean="0"/>
              <a:t>‹#›</a:t>
            </a:fld>
            <a:endParaRPr lang="en-US"/>
          </a:p>
        </p:txBody>
      </p:sp>
    </p:spTree>
    <p:extLst>
      <p:ext uri="{BB962C8B-B14F-4D97-AF65-F5344CB8AC3E}">
        <p14:creationId xmlns:p14="http://schemas.microsoft.com/office/powerpoint/2010/main" val="222305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1</a:t>
            </a:fld>
            <a:endParaRPr lang="en-US"/>
          </a:p>
        </p:txBody>
      </p:sp>
    </p:spTree>
    <p:extLst>
      <p:ext uri="{BB962C8B-B14F-4D97-AF65-F5344CB8AC3E}">
        <p14:creationId xmlns:p14="http://schemas.microsoft.com/office/powerpoint/2010/main" val="1419200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dollars shows decrease. </a:t>
            </a:r>
          </a:p>
        </p:txBody>
      </p:sp>
      <p:sp>
        <p:nvSpPr>
          <p:cNvPr id="4" name="Slide Number Placeholder 3"/>
          <p:cNvSpPr>
            <a:spLocks noGrp="1"/>
          </p:cNvSpPr>
          <p:nvPr>
            <p:ph type="sldNum" sz="quarter" idx="10"/>
          </p:nvPr>
        </p:nvSpPr>
        <p:spPr/>
        <p:txBody>
          <a:bodyPr/>
          <a:lstStyle/>
          <a:p>
            <a:fld id="{D3F93AEA-060F-42D0-A1D2-4FE18223F146}" type="slidenum">
              <a:rPr lang="en-US" smtClean="0"/>
              <a:t>10</a:t>
            </a:fld>
            <a:endParaRPr lang="en-US"/>
          </a:p>
        </p:txBody>
      </p:sp>
    </p:spTree>
    <p:extLst>
      <p:ext uri="{BB962C8B-B14F-4D97-AF65-F5344CB8AC3E}">
        <p14:creationId xmlns:p14="http://schemas.microsoft.com/office/powerpoint/2010/main" val="189894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Nominal dollars</a:t>
            </a:r>
          </a:p>
        </p:txBody>
      </p:sp>
      <p:sp>
        <p:nvSpPr>
          <p:cNvPr id="4" name="Slide Number Placeholder 3"/>
          <p:cNvSpPr>
            <a:spLocks noGrp="1"/>
          </p:cNvSpPr>
          <p:nvPr>
            <p:ph type="sldNum" sz="quarter" idx="10"/>
          </p:nvPr>
        </p:nvSpPr>
        <p:spPr/>
        <p:txBody>
          <a:bodyPr/>
          <a:lstStyle/>
          <a:p>
            <a:fld id="{D3F93AEA-060F-42D0-A1D2-4FE18223F146}" type="slidenum">
              <a:rPr lang="en-US" smtClean="0"/>
              <a:t>11</a:t>
            </a:fld>
            <a:endParaRPr lang="en-US"/>
          </a:p>
        </p:txBody>
      </p:sp>
    </p:spTree>
    <p:extLst>
      <p:ext uri="{BB962C8B-B14F-4D97-AF65-F5344CB8AC3E}">
        <p14:creationId xmlns:p14="http://schemas.microsoft.com/office/powerpoint/2010/main" val="776127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Real dollars</a:t>
            </a:r>
          </a:p>
        </p:txBody>
      </p:sp>
      <p:sp>
        <p:nvSpPr>
          <p:cNvPr id="4" name="Slide Number Placeholder 3"/>
          <p:cNvSpPr>
            <a:spLocks noGrp="1"/>
          </p:cNvSpPr>
          <p:nvPr>
            <p:ph type="sldNum" sz="quarter" idx="10"/>
          </p:nvPr>
        </p:nvSpPr>
        <p:spPr/>
        <p:txBody>
          <a:bodyPr/>
          <a:lstStyle/>
          <a:p>
            <a:fld id="{D3F93AEA-060F-42D0-A1D2-4FE18223F146}" type="slidenum">
              <a:rPr lang="en-US" smtClean="0"/>
              <a:t>12</a:t>
            </a:fld>
            <a:endParaRPr lang="en-US"/>
          </a:p>
        </p:txBody>
      </p:sp>
    </p:spTree>
    <p:extLst>
      <p:ext uri="{BB962C8B-B14F-4D97-AF65-F5344CB8AC3E}">
        <p14:creationId xmlns:p14="http://schemas.microsoft.com/office/powerpoint/2010/main" val="2430999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13</a:t>
            </a:fld>
            <a:endParaRPr lang="en-US"/>
          </a:p>
        </p:txBody>
      </p:sp>
    </p:spTree>
    <p:extLst>
      <p:ext uri="{BB962C8B-B14F-4D97-AF65-F5344CB8AC3E}">
        <p14:creationId xmlns:p14="http://schemas.microsoft.com/office/powerpoint/2010/main" val="329470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14</a:t>
            </a:fld>
            <a:endParaRPr lang="en-US"/>
          </a:p>
        </p:txBody>
      </p:sp>
    </p:spTree>
    <p:extLst>
      <p:ext uri="{BB962C8B-B14F-4D97-AF65-F5344CB8AC3E}">
        <p14:creationId xmlns:p14="http://schemas.microsoft.com/office/powerpoint/2010/main" val="2296827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3-4 homes for sale at a time. </a:t>
            </a:r>
          </a:p>
          <a:p>
            <a:r>
              <a:rPr lang="en-US" dirty="0"/>
              <a:t>Apartments continue to be full. </a:t>
            </a:r>
          </a:p>
          <a:p>
            <a:endParaRPr lang="en-US" dirty="0"/>
          </a:p>
          <a:p>
            <a:r>
              <a:rPr lang="en-US" dirty="0"/>
              <a:t>Without more housing options. We cannot grow. Increase capacity.  Proper growth can help with downtown, tax base to pay for infrastructure and result in stabilized enrollment. </a:t>
            </a:r>
          </a:p>
        </p:txBody>
      </p:sp>
      <p:sp>
        <p:nvSpPr>
          <p:cNvPr id="4" name="Slide Number Placeholder 3"/>
          <p:cNvSpPr>
            <a:spLocks noGrp="1"/>
          </p:cNvSpPr>
          <p:nvPr>
            <p:ph type="sldNum" sz="quarter" idx="10"/>
          </p:nvPr>
        </p:nvSpPr>
        <p:spPr/>
        <p:txBody>
          <a:bodyPr/>
          <a:lstStyle/>
          <a:p>
            <a:fld id="{D3F93AEA-060F-42D0-A1D2-4FE18223F146}" type="slidenum">
              <a:rPr lang="en-US" smtClean="0"/>
              <a:t>15</a:t>
            </a:fld>
            <a:endParaRPr lang="en-US"/>
          </a:p>
        </p:txBody>
      </p:sp>
    </p:spTree>
    <p:extLst>
      <p:ext uri="{BB962C8B-B14F-4D97-AF65-F5344CB8AC3E}">
        <p14:creationId xmlns:p14="http://schemas.microsoft.com/office/powerpoint/2010/main" val="25450228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is what type?  The survey stated what people wanted. </a:t>
            </a:r>
          </a:p>
        </p:txBody>
      </p:sp>
      <p:sp>
        <p:nvSpPr>
          <p:cNvPr id="4" name="Slide Number Placeholder 3"/>
          <p:cNvSpPr>
            <a:spLocks noGrp="1"/>
          </p:cNvSpPr>
          <p:nvPr>
            <p:ph type="sldNum" sz="quarter" idx="10"/>
          </p:nvPr>
        </p:nvSpPr>
        <p:spPr/>
        <p:txBody>
          <a:bodyPr/>
          <a:lstStyle/>
          <a:p>
            <a:fld id="{D3F93AEA-060F-42D0-A1D2-4FE18223F146}" type="slidenum">
              <a:rPr lang="en-US" smtClean="0"/>
              <a:t>16</a:t>
            </a:fld>
            <a:endParaRPr lang="en-US"/>
          </a:p>
        </p:txBody>
      </p:sp>
    </p:spTree>
    <p:extLst>
      <p:ext uri="{BB962C8B-B14F-4D97-AF65-F5344CB8AC3E}">
        <p14:creationId xmlns:p14="http://schemas.microsoft.com/office/powerpoint/2010/main" val="2854424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people want and what they need simply don’t align. </a:t>
            </a:r>
          </a:p>
          <a:p>
            <a:endParaRPr lang="en-US" dirty="0"/>
          </a:p>
          <a:p>
            <a:r>
              <a:rPr lang="en-US" dirty="0"/>
              <a:t>In month of July.  Chamber made aware of 1) new owner of firm looking for 2</a:t>
            </a:r>
            <a:r>
              <a:rPr lang="en-US" baseline="30000" dirty="0"/>
              <a:t>nd</a:t>
            </a:r>
            <a:r>
              <a:rPr lang="en-US" dirty="0"/>
              <a:t> home here, 2 Engineering interns from Western Michigan (short term), New manager buy house with 4 kids and new priest for local church (single dude).  </a:t>
            </a:r>
          </a:p>
        </p:txBody>
      </p:sp>
      <p:sp>
        <p:nvSpPr>
          <p:cNvPr id="4" name="Slide Number Placeholder 3"/>
          <p:cNvSpPr>
            <a:spLocks noGrp="1"/>
          </p:cNvSpPr>
          <p:nvPr>
            <p:ph type="sldNum" sz="quarter" idx="10"/>
          </p:nvPr>
        </p:nvSpPr>
        <p:spPr/>
        <p:txBody>
          <a:bodyPr/>
          <a:lstStyle/>
          <a:p>
            <a:fld id="{D3F93AEA-060F-42D0-A1D2-4FE18223F146}" type="slidenum">
              <a:rPr lang="en-US" smtClean="0"/>
              <a:t>17</a:t>
            </a:fld>
            <a:endParaRPr lang="en-US"/>
          </a:p>
        </p:txBody>
      </p:sp>
    </p:spTree>
    <p:extLst>
      <p:ext uri="{BB962C8B-B14F-4D97-AF65-F5344CB8AC3E}">
        <p14:creationId xmlns:p14="http://schemas.microsoft.com/office/powerpoint/2010/main" val="1676569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single family being built in the area? </a:t>
            </a:r>
          </a:p>
        </p:txBody>
      </p:sp>
      <p:sp>
        <p:nvSpPr>
          <p:cNvPr id="4" name="Slide Number Placeholder 3"/>
          <p:cNvSpPr>
            <a:spLocks noGrp="1"/>
          </p:cNvSpPr>
          <p:nvPr>
            <p:ph type="sldNum" sz="quarter" idx="10"/>
          </p:nvPr>
        </p:nvSpPr>
        <p:spPr/>
        <p:txBody>
          <a:bodyPr/>
          <a:lstStyle/>
          <a:p>
            <a:fld id="{D3F93AEA-060F-42D0-A1D2-4FE18223F146}" type="slidenum">
              <a:rPr lang="en-US" smtClean="0"/>
              <a:t>18</a:t>
            </a:fld>
            <a:endParaRPr lang="en-US"/>
          </a:p>
        </p:txBody>
      </p:sp>
    </p:spTree>
    <p:extLst>
      <p:ext uri="{BB962C8B-B14F-4D97-AF65-F5344CB8AC3E}">
        <p14:creationId xmlns:p14="http://schemas.microsoft.com/office/powerpoint/2010/main" val="21088925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Upscale, respectable apartments. Retirees and Yong professionals live together.  Fitness centers, covered parking, views, walkable to downtown and water frontage. </a:t>
            </a:r>
          </a:p>
        </p:txBody>
      </p:sp>
      <p:sp>
        <p:nvSpPr>
          <p:cNvPr id="4" name="Slide Number Placeholder 3"/>
          <p:cNvSpPr>
            <a:spLocks noGrp="1"/>
          </p:cNvSpPr>
          <p:nvPr>
            <p:ph type="sldNum" sz="quarter" idx="10"/>
          </p:nvPr>
        </p:nvSpPr>
        <p:spPr/>
        <p:txBody>
          <a:bodyPr/>
          <a:lstStyle/>
          <a:p>
            <a:fld id="{D3F93AEA-060F-42D0-A1D2-4FE18223F146}" type="slidenum">
              <a:rPr lang="en-US" smtClean="0"/>
              <a:t>19</a:t>
            </a:fld>
            <a:endParaRPr lang="en-US"/>
          </a:p>
        </p:txBody>
      </p:sp>
    </p:spTree>
    <p:extLst>
      <p:ext uri="{BB962C8B-B14F-4D97-AF65-F5344CB8AC3E}">
        <p14:creationId xmlns:p14="http://schemas.microsoft.com/office/powerpoint/2010/main" val="40844393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2</a:t>
            </a:fld>
            <a:endParaRPr lang="en-US"/>
          </a:p>
        </p:txBody>
      </p:sp>
    </p:spTree>
    <p:extLst>
      <p:ext uri="{BB962C8B-B14F-4D97-AF65-F5344CB8AC3E}">
        <p14:creationId xmlns:p14="http://schemas.microsoft.com/office/powerpoint/2010/main" val="4121750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Households with children only grew by 1 million. </a:t>
            </a:r>
          </a:p>
        </p:txBody>
      </p:sp>
      <p:sp>
        <p:nvSpPr>
          <p:cNvPr id="4" name="Slide Number Placeholder 3"/>
          <p:cNvSpPr>
            <a:spLocks noGrp="1"/>
          </p:cNvSpPr>
          <p:nvPr>
            <p:ph type="sldNum" sz="quarter" idx="10"/>
          </p:nvPr>
        </p:nvSpPr>
        <p:spPr/>
        <p:txBody>
          <a:bodyPr/>
          <a:lstStyle/>
          <a:p>
            <a:fld id="{D3F93AEA-060F-42D0-A1D2-4FE18223F146}" type="slidenum">
              <a:rPr lang="en-US" smtClean="0"/>
              <a:t>20</a:t>
            </a:fld>
            <a:endParaRPr lang="en-US"/>
          </a:p>
        </p:txBody>
      </p:sp>
    </p:spTree>
    <p:extLst>
      <p:ext uri="{BB962C8B-B14F-4D97-AF65-F5344CB8AC3E}">
        <p14:creationId xmlns:p14="http://schemas.microsoft.com/office/powerpoint/2010/main" val="540544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has always shown traditional families own homes. Take a guess on how many households are traditional families in Wisconsin?  Mom, dad with kid(s)? </a:t>
            </a:r>
          </a:p>
        </p:txBody>
      </p:sp>
      <p:sp>
        <p:nvSpPr>
          <p:cNvPr id="4" name="Slide Number Placeholder 3"/>
          <p:cNvSpPr>
            <a:spLocks noGrp="1"/>
          </p:cNvSpPr>
          <p:nvPr>
            <p:ph type="sldNum" sz="quarter" idx="10"/>
          </p:nvPr>
        </p:nvSpPr>
        <p:spPr/>
        <p:txBody>
          <a:bodyPr/>
          <a:lstStyle/>
          <a:p>
            <a:fld id="{D3F93AEA-060F-42D0-A1D2-4FE18223F146}" type="slidenum">
              <a:rPr lang="en-US" smtClean="0"/>
              <a:t>21</a:t>
            </a:fld>
            <a:endParaRPr lang="en-US"/>
          </a:p>
        </p:txBody>
      </p:sp>
    </p:spTree>
    <p:extLst>
      <p:ext uri="{BB962C8B-B14F-4D97-AF65-F5344CB8AC3E}">
        <p14:creationId xmlns:p14="http://schemas.microsoft.com/office/powerpoint/2010/main" val="3823996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matter what age group.  No matter education level. % of renters has increased. What you don’t see is that many homes that were once owner-occupied are now rentals.  How many of you have a neighboring house that is a rental today that it wasn’t 10-20 years ago?</a:t>
            </a:r>
          </a:p>
        </p:txBody>
      </p:sp>
      <p:sp>
        <p:nvSpPr>
          <p:cNvPr id="4" name="Slide Number Placeholder 3"/>
          <p:cNvSpPr>
            <a:spLocks noGrp="1"/>
          </p:cNvSpPr>
          <p:nvPr>
            <p:ph type="sldNum" sz="quarter" idx="10"/>
          </p:nvPr>
        </p:nvSpPr>
        <p:spPr/>
        <p:txBody>
          <a:bodyPr/>
          <a:lstStyle/>
          <a:p>
            <a:fld id="{D3F93AEA-060F-42D0-A1D2-4FE18223F146}" type="slidenum">
              <a:rPr lang="en-US" smtClean="0"/>
              <a:t>22</a:t>
            </a:fld>
            <a:endParaRPr lang="en-US"/>
          </a:p>
        </p:txBody>
      </p:sp>
    </p:spTree>
    <p:extLst>
      <p:ext uri="{BB962C8B-B14F-4D97-AF65-F5344CB8AC3E}">
        <p14:creationId xmlns:p14="http://schemas.microsoft.com/office/powerpoint/2010/main" val="172689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demographics suggesting a different need that residents are looking for. </a:t>
            </a:r>
          </a:p>
        </p:txBody>
      </p:sp>
      <p:sp>
        <p:nvSpPr>
          <p:cNvPr id="4" name="Slide Number Placeholder 3"/>
          <p:cNvSpPr>
            <a:spLocks noGrp="1"/>
          </p:cNvSpPr>
          <p:nvPr>
            <p:ph type="sldNum" sz="quarter" idx="10"/>
          </p:nvPr>
        </p:nvSpPr>
        <p:spPr/>
        <p:txBody>
          <a:bodyPr/>
          <a:lstStyle/>
          <a:p>
            <a:fld id="{D3F93AEA-060F-42D0-A1D2-4FE18223F146}" type="slidenum">
              <a:rPr lang="en-US" smtClean="0"/>
              <a:t>23</a:t>
            </a:fld>
            <a:endParaRPr lang="en-US"/>
          </a:p>
        </p:txBody>
      </p:sp>
    </p:spTree>
    <p:extLst>
      <p:ext uri="{BB962C8B-B14F-4D97-AF65-F5344CB8AC3E}">
        <p14:creationId xmlns:p14="http://schemas.microsoft.com/office/powerpoint/2010/main" val="144041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surrounding counties are growing in population. </a:t>
            </a:r>
          </a:p>
        </p:txBody>
      </p:sp>
      <p:sp>
        <p:nvSpPr>
          <p:cNvPr id="4" name="Slide Number Placeholder 3"/>
          <p:cNvSpPr>
            <a:spLocks noGrp="1"/>
          </p:cNvSpPr>
          <p:nvPr>
            <p:ph type="sldNum" sz="quarter" idx="10"/>
          </p:nvPr>
        </p:nvSpPr>
        <p:spPr/>
        <p:txBody>
          <a:bodyPr/>
          <a:lstStyle/>
          <a:p>
            <a:fld id="{D3F93AEA-060F-42D0-A1D2-4FE18223F146}" type="slidenum">
              <a:rPr lang="en-US" smtClean="0"/>
              <a:t>25</a:t>
            </a:fld>
            <a:endParaRPr lang="en-US"/>
          </a:p>
        </p:txBody>
      </p:sp>
    </p:spTree>
    <p:extLst>
      <p:ext uri="{BB962C8B-B14F-4D97-AF65-F5344CB8AC3E}">
        <p14:creationId xmlns:p14="http://schemas.microsoft.com/office/powerpoint/2010/main" val="27019376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26</a:t>
            </a:fld>
            <a:endParaRPr lang="en-US"/>
          </a:p>
        </p:txBody>
      </p:sp>
    </p:spTree>
    <p:extLst>
      <p:ext uri="{BB962C8B-B14F-4D97-AF65-F5344CB8AC3E}">
        <p14:creationId xmlns:p14="http://schemas.microsoft.com/office/powerpoint/2010/main" val="1437523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27</a:t>
            </a:fld>
            <a:endParaRPr lang="en-US"/>
          </a:p>
        </p:txBody>
      </p:sp>
    </p:spTree>
    <p:extLst>
      <p:ext uri="{BB962C8B-B14F-4D97-AF65-F5344CB8AC3E}">
        <p14:creationId xmlns:p14="http://schemas.microsoft.com/office/powerpoint/2010/main" val="1627738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news.  The area has a ton of economic opportunity. We have jobs and a lot of them. </a:t>
            </a:r>
          </a:p>
        </p:txBody>
      </p:sp>
      <p:sp>
        <p:nvSpPr>
          <p:cNvPr id="4" name="Slide Number Placeholder 3"/>
          <p:cNvSpPr>
            <a:spLocks noGrp="1"/>
          </p:cNvSpPr>
          <p:nvPr>
            <p:ph type="sldNum" sz="quarter" idx="10"/>
          </p:nvPr>
        </p:nvSpPr>
        <p:spPr/>
        <p:txBody>
          <a:bodyPr/>
          <a:lstStyle/>
          <a:p>
            <a:fld id="{D3F93AEA-060F-42D0-A1D2-4FE18223F146}" type="slidenum">
              <a:rPr lang="en-US" smtClean="0"/>
              <a:t>28</a:t>
            </a:fld>
            <a:endParaRPr lang="en-US"/>
          </a:p>
        </p:txBody>
      </p:sp>
    </p:spTree>
    <p:extLst>
      <p:ext uri="{BB962C8B-B14F-4D97-AF65-F5344CB8AC3E}">
        <p14:creationId xmlns:p14="http://schemas.microsoft.com/office/powerpoint/2010/main" val="920265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firms are investing. </a:t>
            </a:r>
          </a:p>
        </p:txBody>
      </p:sp>
      <p:sp>
        <p:nvSpPr>
          <p:cNvPr id="4" name="Slide Number Placeholder 3"/>
          <p:cNvSpPr>
            <a:spLocks noGrp="1"/>
          </p:cNvSpPr>
          <p:nvPr>
            <p:ph type="sldNum" sz="quarter" idx="10"/>
          </p:nvPr>
        </p:nvSpPr>
        <p:spPr/>
        <p:txBody>
          <a:bodyPr/>
          <a:lstStyle/>
          <a:p>
            <a:fld id="{D3F93AEA-060F-42D0-A1D2-4FE18223F146}" type="slidenum">
              <a:rPr lang="en-US" smtClean="0"/>
              <a:t>29</a:t>
            </a:fld>
            <a:endParaRPr lang="en-US"/>
          </a:p>
        </p:txBody>
      </p:sp>
    </p:spTree>
    <p:extLst>
      <p:ext uri="{BB962C8B-B14F-4D97-AF65-F5344CB8AC3E}">
        <p14:creationId xmlns:p14="http://schemas.microsoft.com/office/powerpoint/2010/main" val="16756525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lots becoming available. </a:t>
            </a:r>
          </a:p>
        </p:txBody>
      </p:sp>
      <p:sp>
        <p:nvSpPr>
          <p:cNvPr id="4" name="Slide Number Placeholder 3"/>
          <p:cNvSpPr>
            <a:spLocks noGrp="1"/>
          </p:cNvSpPr>
          <p:nvPr>
            <p:ph type="sldNum" sz="quarter" idx="10"/>
          </p:nvPr>
        </p:nvSpPr>
        <p:spPr/>
        <p:txBody>
          <a:bodyPr/>
          <a:lstStyle/>
          <a:p>
            <a:fld id="{D3F93AEA-060F-42D0-A1D2-4FE18223F146}" type="slidenum">
              <a:rPr lang="en-US" smtClean="0"/>
              <a:t>30</a:t>
            </a:fld>
            <a:endParaRPr lang="en-US"/>
          </a:p>
        </p:txBody>
      </p:sp>
    </p:spTree>
    <p:extLst>
      <p:ext uri="{BB962C8B-B14F-4D97-AF65-F5344CB8AC3E}">
        <p14:creationId xmlns:p14="http://schemas.microsoft.com/office/powerpoint/2010/main" val="307105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development</a:t>
            </a:r>
          </a:p>
          <a:p>
            <a:r>
              <a:rPr lang="en-US" dirty="0"/>
              <a:t>Think tank</a:t>
            </a:r>
          </a:p>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3</a:t>
            </a:fld>
            <a:endParaRPr lang="en-US"/>
          </a:p>
        </p:txBody>
      </p:sp>
    </p:spTree>
    <p:extLst>
      <p:ext uri="{BB962C8B-B14F-4D97-AF65-F5344CB8AC3E}">
        <p14:creationId xmlns:p14="http://schemas.microsoft.com/office/powerpoint/2010/main" val="3381597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lots becoming available. </a:t>
            </a:r>
          </a:p>
        </p:txBody>
      </p:sp>
      <p:sp>
        <p:nvSpPr>
          <p:cNvPr id="4" name="Slide Number Placeholder 3"/>
          <p:cNvSpPr>
            <a:spLocks noGrp="1"/>
          </p:cNvSpPr>
          <p:nvPr>
            <p:ph type="sldNum" sz="quarter" idx="10"/>
          </p:nvPr>
        </p:nvSpPr>
        <p:spPr/>
        <p:txBody>
          <a:bodyPr/>
          <a:lstStyle/>
          <a:p>
            <a:fld id="{D3F93AEA-060F-42D0-A1D2-4FE18223F146}" type="slidenum">
              <a:rPr lang="en-US" smtClean="0"/>
              <a:t>31</a:t>
            </a:fld>
            <a:endParaRPr lang="en-US"/>
          </a:p>
        </p:txBody>
      </p:sp>
    </p:spTree>
    <p:extLst>
      <p:ext uri="{BB962C8B-B14F-4D97-AF65-F5344CB8AC3E}">
        <p14:creationId xmlns:p14="http://schemas.microsoft.com/office/powerpoint/2010/main" val="3052216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lots becoming available. </a:t>
            </a:r>
          </a:p>
        </p:txBody>
      </p:sp>
      <p:sp>
        <p:nvSpPr>
          <p:cNvPr id="4" name="Slide Number Placeholder 3"/>
          <p:cNvSpPr>
            <a:spLocks noGrp="1"/>
          </p:cNvSpPr>
          <p:nvPr>
            <p:ph type="sldNum" sz="quarter" idx="10"/>
          </p:nvPr>
        </p:nvSpPr>
        <p:spPr/>
        <p:txBody>
          <a:bodyPr/>
          <a:lstStyle/>
          <a:p>
            <a:fld id="{D3F93AEA-060F-42D0-A1D2-4FE18223F146}" type="slidenum">
              <a:rPr lang="en-US" smtClean="0"/>
              <a:t>32</a:t>
            </a:fld>
            <a:endParaRPr lang="en-US"/>
          </a:p>
        </p:txBody>
      </p:sp>
    </p:spTree>
    <p:extLst>
      <p:ext uri="{BB962C8B-B14F-4D97-AF65-F5344CB8AC3E}">
        <p14:creationId xmlns:p14="http://schemas.microsoft.com/office/powerpoint/2010/main" val="882737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lots becoming available. </a:t>
            </a:r>
          </a:p>
        </p:txBody>
      </p:sp>
      <p:sp>
        <p:nvSpPr>
          <p:cNvPr id="4" name="Slide Number Placeholder 3"/>
          <p:cNvSpPr>
            <a:spLocks noGrp="1"/>
          </p:cNvSpPr>
          <p:nvPr>
            <p:ph type="sldNum" sz="quarter" idx="10"/>
          </p:nvPr>
        </p:nvSpPr>
        <p:spPr/>
        <p:txBody>
          <a:bodyPr/>
          <a:lstStyle/>
          <a:p>
            <a:fld id="{D3F93AEA-060F-42D0-A1D2-4FE18223F146}" type="slidenum">
              <a:rPr lang="en-US" smtClean="0"/>
              <a:t>33</a:t>
            </a:fld>
            <a:endParaRPr lang="en-US"/>
          </a:p>
        </p:txBody>
      </p:sp>
    </p:spTree>
    <p:extLst>
      <p:ext uri="{BB962C8B-B14F-4D97-AF65-F5344CB8AC3E}">
        <p14:creationId xmlns:p14="http://schemas.microsoft.com/office/powerpoint/2010/main" val="482837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and lots becoming available. </a:t>
            </a:r>
          </a:p>
        </p:txBody>
      </p:sp>
      <p:sp>
        <p:nvSpPr>
          <p:cNvPr id="4" name="Slide Number Placeholder 3"/>
          <p:cNvSpPr>
            <a:spLocks noGrp="1"/>
          </p:cNvSpPr>
          <p:nvPr>
            <p:ph type="sldNum" sz="quarter" idx="10"/>
          </p:nvPr>
        </p:nvSpPr>
        <p:spPr/>
        <p:txBody>
          <a:bodyPr/>
          <a:lstStyle/>
          <a:p>
            <a:fld id="{D3F93AEA-060F-42D0-A1D2-4FE18223F146}" type="slidenum">
              <a:rPr lang="en-US" smtClean="0"/>
              <a:t>34</a:t>
            </a:fld>
            <a:endParaRPr lang="en-US"/>
          </a:p>
        </p:txBody>
      </p:sp>
    </p:spTree>
    <p:extLst>
      <p:ext uri="{BB962C8B-B14F-4D97-AF65-F5344CB8AC3E}">
        <p14:creationId xmlns:p14="http://schemas.microsoft.com/office/powerpoint/2010/main" val="2560056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35</a:t>
            </a:fld>
            <a:endParaRPr lang="en-US"/>
          </a:p>
        </p:txBody>
      </p:sp>
    </p:spTree>
    <p:extLst>
      <p:ext uri="{BB962C8B-B14F-4D97-AF65-F5344CB8AC3E}">
        <p14:creationId xmlns:p14="http://schemas.microsoft.com/office/powerpoint/2010/main" val="35318721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Accept limited risk and encourage density in development. </a:t>
            </a:r>
          </a:p>
        </p:txBody>
      </p:sp>
      <p:sp>
        <p:nvSpPr>
          <p:cNvPr id="4" name="Slide Number Placeholder 3"/>
          <p:cNvSpPr>
            <a:spLocks noGrp="1"/>
          </p:cNvSpPr>
          <p:nvPr>
            <p:ph type="sldNum" sz="quarter" idx="10"/>
          </p:nvPr>
        </p:nvSpPr>
        <p:spPr/>
        <p:txBody>
          <a:bodyPr/>
          <a:lstStyle/>
          <a:p>
            <a:fld id="{D3F93AEA-060F-42D0-A1D2-4FE18223F146}" type="slidenum">
              <a:rPr lang="en-US" smtClean="0"/>
              <a:t>36</a:t>
            </a:fld>
            <a:endParaRPr lang="en-US"/>
          </a:p>
        </p:txBody>
      </p:sp>
    </p:spTree>
    <p:extLst>
      <p:ext uri="{BB962C8B-B14F-4D97-AF65-F5344CB8AC3E}">
        <p14:creationId xmlns:p14="http://schemas.microsoft.com/office/powerpoint/2010/main" val="8193477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1990’s community allowed for a beautiful business park.  It is full and we could prep more land if the right conditions exist. </a:t>
            </a:r>
          </a:p>
        </p:txBody>
      </p:sp>
      <p:sp>
        <p:nvSpPr>
          <p:cNvPr id="4" name="Slide Number Placeholder 3"/>
          <p:cNvSpPr>
            <a:spLocks noGrp="1"/>
          </p:cNvSpPr>
          <p:nvPr>
            <p:ph type="sldNum" sz="quarter" idx="10"/>
          </p:nvPr>
        </p:nvSpPr>
        <p:spPr/>
        <p:txBody>
          <a:bodyPr/>
          <a:lstStyle/>
          <a:p>
            <a:fld id="{D3F93AEA-060F-42D0-A1D2-4FE18223F146}" type="slidenum">
              <a:rPr lang="en-US" smtClean="0"/>
              <a:t>37</a:t>
            </a:fld>
            <a:endParaRPr lang="en-US"/>
          </a:p>
        </p:txBody>
      </p:sp>
    </p:spTree>
    <p:extLst>
      <p:ext uri="{BB962C8B-B14F-4D97-AF65-F5344CB8AC3E}">
        <p14:creationId xmlns:p14="http://schemas.microsoft.com/office/powerpoint/2010/main" val="22920179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Development is likely to occur</a:t>
            </a:r>
          </a:p>
          <a:p>
            <a:r>
              <a:rPr lang="en-US" dirty="0"/>
              <a:t>Maximize parcels – property tax density</a:t>
            </a:r>
          </a:p>
        </p:txBody>
      </p:sp>
      <p:sp>
        <p:nvSpPr>
          <p:cNvPr id="4" name="Slide Number Placeholder 3"/>
          <p:cNvSpPr>
            <a:spLocks noGrp="1"/>
          </p:cNvSpPr>
          <p:nvPr>
            <p:ph type="sldNum" sz="quarter" idx="10"/>
          </p:nvPr>
        </p:nvSpPr>
        <p:spPr/>
        <p:txBody>
          <a:bodyPr/>
          <a:lstStyle/>
          <a:p>
            <a:fld id="{D3F93AEA-060F-42D0-A1D2-4FE18223F146}" type="slidenum">
              <a:rPr lang="en-US" smtClean="0"/>
              <a:t>38</a:t>
            </a:fld>
            <a:endParaRPr lang="en-US"/>
          </a:p>
        </p:txBody>
      </p:sp>
    </p:spTree>
    <p:extLst>
      <p:ext uri="{BB962C8B-B14F-4D97-AF65-F5344CB8AC3E}">
        <p14:creationId xmlns:p14="http://schemas.microsoft.com/office/powerpoint/2010/main" val="964377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39</a:t>
            </a:fld>
            <a:endParaRPr lang="en-US"/>
          </a:p>
        </p:txBody>
      </p:sp>
    </p:spTree>
    <p:extLst>
      <p:ext uri="{BB962C8B-B14F-4D97-AF65-F5344CB8AC3E}">
        <p14:creationId xmlns:p14="http://schemas.microsoft.com/office/powerpoint/2010/main" val="27080537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45</a:t>
            </a:fld>
            <a:endParaRPr lang="en-US"/>
          </a:p>
        </p:txBody>
      </p:sp>
    </p:spTree>
    <p:extLst>
      <p:ext uri="{BB962C8B-B14F-4D97-AF65-F5344CB8AC3E}">
        <p14:creationId xmlns:p14="http://schemas.microsoft.com/office/powerpoint/2010/main" val="3525031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Encourage development</a:t>
            </a:r>
          </a:p>
          <a:p>
            <a:r>
              <a:rPr lang="en-US" dirty="0"/>
              <a:t>Think tank</a:t>
            </a:r>
          </a:p>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4</a:t>
            </a:fld>
            <a:endParaRPr lang="en-US"/>
          </a:p>
        </p:txBody>
      </p:sp>
    </p:spTree>
    <p:extLst>
      <p:ext uri="{BB962C8B-B14F-4D97-AF65-F5344CB8AC3E}">
        <p14:creationId xmlns:p14="http://schemas.microsoft.com/office/powerpoint/2010/main" val="34126929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46</a:t>
            </a:fld>
            <a:endParaRPr lang="en-US"/>
          </a:p>
        </p:txBody>
      </p:sp>
    </p:spTree>
    <p:extLst>
      <p:ext uri="{BB962C8B-B14F-4D97-AF65-F5344CB8AC3E}">
        <p14:creationId xmlns:p14="http://schemas.microsoft.com/office/powerpoint/2010/main" val="25032522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our community. We can’t thrive unless our neighbors thrives. We would like to thank everyone for your time and encourage logical, dense and environmentally sensitive development of our key asset while understanding we need to be flexible should unforeseen opportunities arise.  Remember that rising tides lift all boats. </a:t>
            </a:r>
          </a:p>
        </p:txBody>
      </p:sp>
      <p:sp>
        <p:nvSpPr>
          <p:cNvPr id="4" name="Slide Number Placeholder 3"/>
          <p:cNvSpPr>
            <a:spLocks noGrp="1"/>
          </p:cNvSpPr>
          <p:nvPr>
            <p:ph type="sldNum" sz="quarter" idx="10"/>
          </p:nvPr>
        </p:nvSpPr>
        <p:spPr/>
        <p:txBody>
          <a:bodyPr/>
          <a:lstStyle/>
          <a:p>
            <a:fld id="{D3F93AEA-060F-42D0-A1D2-4FE18223F146}" type="slidenum">
              <a:rPr lang="en-US" smtClean="0"/>
              <a:t>47</a:t>
            </a:fld>
            <a:endParaRPr lang="en-US"/>
          </a:p>
        </p:txBody>
      </p:sp>
    </p:spTree>
    <p:extLst>
      <p:ext uri="{BB962C8B-B14F-4D97-AF65-F5344CB8AC3E}">
        <p14:creationId xmlns:p14="http://schemas.microsoft.com/office/powerpoint/2010/main" val="2437224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all our community. We can’t thrive unless our neighbors thrives. We would like to thank everyone for your time and encourage logical, dense and environmentally sensitive development of our key asset while understanding we need to be flexible should unforeseen opportunities arise.  Remember that rising tides lift all boats. </a:t>
            </a:r>
          </a:p>
        </p:txBody>
      </p:sp>
      <p:sp>
        <p:nvSpPr>
          <p:cNvPr id="4" name="Slide Number Placeholder 3"/>
          <p:cNvSpPr>
            <a:spLocks noGrp="1"/>
          </p:cNvSpPr>
          <p:nvPr>
            <p:ph type="sldNum" sz="quarter" idx="10"/>
          </p:nvPr>
        </p:nvSpPr>
        <p:spPr/>
        <p:txBody>
          <a:bodyPr/>
          <a:lstStyle/>
          <a:p>
            <a:fld id="{D3F93AEA-060F-42D0-A1D2-4FE18223F146}" type="slidenum">
              <a:rPr lang="en-US" smtClean="0"/>
              <a:t>48</a:t>
            </a:fld>
            <a:endParaRPr lang="en-US"/>
          </a:p>
        </p:txBody>
      </p:sp>
    </p:spTree>
    <p:extLst>
      <p:ext uri="{BB962C8B-B14F-4D97-AF65-F5344CB8AC3E}">
        <p14:creationId xmlns:p14="http://schemas.microsoft.com/office/powerpoint/2010/main" val="2862088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Impact of last recession.  Stalled, reversed growth.  County picked up.</a:t>
            </a:r>
          </a:p>
        </p:txBody>
      </p:sp>
      <p:sp>
        <p:nvSpPr>
          <p:cNvPr id="4" name="Slide Number Placeholder 3"/>
          <p:cNvSpPr>
            <a:spLocks noGrp="1"/>
          </p:cNvSpPr>
          <p:nvPr>
            <p:ph type="sldNum" sz="quarter" idx="10"/>
          </p:nvPr>
        </p:nvSpPr>
        <p:spPr/>
        <p:txBody>
          <a:bodyPr/>
          <a:lstStyle/>
          <a:p>
            <a:fld id="{D3F93AEA-060F-42D0-A1D2-4FE18223F146}" type="slidenum">
              <a:rPr lang="en-US" smtClean="0"/>
              <a:t>5</a:t>
            </a:fld>
            <a:endParaRPr lang="en-US"/>
          </a:p>
        </p:txBody>
      </p:sp>
    </p:spTree>
    <p:extLst>
      <p:ext uri="{BB962C8B-B14F-4D97-AF65-F5344CB8AC3E}">
        <p14:creationId xmlns:p14="http://schemas.microsoft.com/office/powerpoint/2010/main" val="3755780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Lake still stalled </a:t>
            </a:r>
          </a:p>
        </p:txBody>
      </p:sp>
      <p:sp>
        <p:nvSpPr>
          <p:cNvPr id="4" name="Slide Number Placeholder 3"/>
          <p:cNvSpPr>
            <a:spLocks noGrp="1"/>
          </p:cNvSpPr>
          <p:nvPr>
            <p:ph type="sldNum" sz="quarter" idx="10"/>
          </p:nvPr>
        </p:nvSpPr>
        <p:spPr/>
        <p:txBody>
          <a:bodyPr/>
          <a:lstStyle/>
          <a:p>
            <a:fld id="{D3F93AEA-060F-42D0-A1D2-4FE18223F146}" type="slidenum">
              <a:rPr lang="en-US" smtClean="0"/>
              <a:t>6</a:t>
            </a:fld>
            <a:endParaRPr lang="en-US"/>
          </a:p>
        </p:txBody>
      </p:sp>
    </p:spTree>
    <p:extLst>
      <p:ext uri="{BB962C8B-B14F-4D97-AF65-F5344CB8AC3E}">
        <p14:creationId xmlns:p14="http://schemas.microsoft.com/office/powerpoint/2010/main" val="26490242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Gradating classes have been getting smaller. </a:t>
            </a:r>
          </a:p>
        </p:txBody>
      </p:sp>
      <p:sp>
        <p:nvSpPr>
          <p:cNvPr id="4" name="Slide Number Placeholder 3"/>
          <p:cNvSpPr>
            <a:spLocks noGrp="1"/>
          </p:cNvSpPr>
          <p:nvPr>
            <p:ph type="sldNum" sz="quarter" idx="10"/>
          </p:nvPr>
        </p:nvSpPr>
        <p:spPr/>
        <p:txBody>
          <a:bodyPr/>
          <a:lstStyle/>
          <a:p>
            <a:fld id="{D3F93AEA-060F-42D0-A1D2-4FE18223F146}" type="slidenum">
              <a:rPr lang="en-US" smtClean="0"/>
              <a:t>7</a:t>
            </a:fld>
            <a:endParaRPr lang="en-US"/>
          </a:p>
        </p:txBody>
      </p:sp>
    </p:spTree>
    <p:extLst>
      <p:ext uri="{BB962C8B-B14F-4D97-AF65-F5344CB8AC3E}">
        <p14:creationId xmlns:p14="http://schemas.microsoft.com/office/powerpoint/2010/main" val="3575930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Nominal dollars shows a nice upward trend</a:t>
            </a:r>
          </a:p>
        </p:txBody>
      </p:sp>
      <p:sp>
        <p:nvSpPr>
          <p:cNvPr id="4" name="Slide Number Placeholder 3"/>
          <p:cNvSpPr>
            <a:spLocks noGrp="1"/>
          </p:cNvSpPr>
          <p:nvPr>
            <p:ph type="sldNum" sz="quarter" idx="10"/>
          </p:nvPr>
        </p:nvSpPr>
        <p:spPr/>
        <p:txBody>
          <a:bodyPr/>
          <a:lstStyle/>
          <a:p>
            <a:fld id="{D3F93AEA-060F-42D0-A1D2-4FE18223F146}" type="slidenum">
              <a:rPr lang="en-US" smtClean="0"/>
              <a:t>8</a:t>
            </a:fld>
            <a:endParaRPr lang="en-US"/>
          </a:p>
        </p:txBody>
      </p:sp>
    </p:spTree>
    <p:extLst>
      <p:ext uri="{BB962C8B-B14F-4D97-AF65-F5344CB8AC3E}">
        <p14:creationId xmlns:p14="http://schemas.microsoft.com/office/powerpoint/2010/main" val="2871918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F93AEA-060F-42D0-A1D2-4FE18223F146}" type="slidenum">
              <a:rPr lang="en-US" smtClean="0"/>
              <a:t>9</a:t>
            </a:fld>
            <a:endParaRPr lang="en-US"/>
          </a:p>
        </p:txBody>
      </p:sp>
    </p:spTree>
    <p:extLst>
      <p:ext uri="{BB962C8B-B14F-4D97-AF65-F5344CB8AC3E}">
        <p14:creationId xmlns:p14="http://schemas.microsoft.com/office/powerpoint/2010/main" val="2388109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AFD1374-C916-4BBF-BE57-AE1E42963A71}"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14326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D1374-C916-4BBF-BE57-AE1E42963A71}"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109093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D1374-C916-4BBF-BE57-AE1E42963A71}"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3766262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FD1374-C916-4BBF-BE57-AE1E42963A71}"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4071888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AFD1374-C916-4BBF-BE57-AE1E42963A71}" type="datetimeFigureOut">
              <a:rPr lang="en-US" smtClean="0"/>
              <a:t>11/25/2019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457374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AFD1374-C916-4BBF-BE57-AE1E42963A71}" type="datetimeFigureOut">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345416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AFD1374-C916-4BBF-BE57-AE1E42963A71}" type="datetimeFigureOut">
              <a:rPr lang="en-US" smtClean="0"/>
              <a:t>11/25/2019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3675431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AFD1374-C916-4BBF-BE57-AE1E42963A71}" type="datetimeFigureOut">
              <a:rPr lang="en-US" smtClean="0"/>
              <a:t>11/25/2019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186776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FD1374-C916-4BBF-BE57-AE1E42963A71}" type="datetimeFigureOut">
              <a:rPr lang="en-US" smtClean="0"/>
              <a:t>11/25/2019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2194239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FD1374-C916-4BBF-BE57-AE1E42963A71}" type="datetimeFigureOut">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1296556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AFD1374-C916-4BBF-BE57-AE1E42963A71}" type="datetimeFigureOut">
              <a:rPr lang="en-US" smtClean="0"/>
              <a:t>11/25/2019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2F56EB-6DE2-474E-B73B-7165A4840C56}" type="slidenum">
              <a:rPr lang="en-US" smtClean="0"/>
              <a:t>‹#›</a:t>
            </a:fld>
            <a:endParaRPr lang="en-US"/>
          </a:p>
        </p:txBody>
      </p:sp>
    </p:spTree>
    <p:extLst>
      <p:ext uri="{BB962C8B-B14F-4D97-AF65-F5344CB8AC3E}">
        <p14:creationId xmlns:p14="http://schemas.microsoft.com/office/powerpoint/2010/main" val="101236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FD1374-C916-4BBF-BE57-AE1E42963A71}" type="datetimeFigureOut">
              <a:rPr lang="en-US" smtClean="0"/>
              <a:t>11/25/2019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2F56EB-6DE2-474E-B73B-7165A4840C56}" type="slidenum">
              <a:rPr lang="en-US" smtClean="0"/>
              <a:t>‹#›</a:t>
            </a:fld>
            <a:endParaRPr lang="en-US"/>
          </a:p>
        </p:txBody>
      </p:sp>
    </p:spTree>
    <p:extLst>
      <p:ext uri="{BB962C8B-B14F-4D97-AF65-F5344CB8AC3E}">
        <p14:creationId xmlns:p14="http://schemas.microsoft.com/office/powerpoint/2010/main" val="2439675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1.tif"/><Relationship Id="rId5" Type="http://schemas.openxmlformats.org/officeDocument/2006/relationships/image" Target="../media/image30.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jpg"/></Relationships>
</file>

<file path=ppt/slides/_rels/slide3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1.jp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3.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emf"/><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9.jpeg"/><Relationship Id="rId5" Type="http://schemas.openxmlformats.org/officeDocument/2006/relationships/image" Target="../media/image4.jpeg"/><Relationship Id="rId10" Type="http://schemas.openxmlformats.org/officeDocument/2006/relationships/image" Target="../media/image63.jpeg"/><Relationship Id="rId4" Type="http://schemas.openxmlformats.org/officeDocument/2006/relationships/image" Target="../media/image3.png"/><Relationship Id="rId9"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440DF3-08EA-46BA-B657-0A5CBFC40FDC}"/>
              </a:ext>
            </a:extLst>
          </p:cNvPr>
          <p:cNvPicPr>
            <a:picLocks noChangeAspect="1"/>
          </p:cNvPicPr>
          <p:nvPr/>
        </p:nvPicPr>
        <p:blipFill>
          <a:blip r:embed="rId3"/>
          <a:stretch>
            <a:fillRect/>
          </a:stretch>
        </p:blipFill>
        <p:spPr>
          <a:xfrm>
            <a:off x="-2895600" y="116472"/>
            <a:ext cx="12268200" cy="6888881"/>
          </a:xfrm>
          <a:prstGeom prst="rect">
            <a:avLst/>
          </a:prstGeom>
        </p:spPr>
      </p:pic>
      <p:sp>
        <p:nvSpPr>
          <p:cNvPr id="3" name="Slide Number Placeholder 2"/>
          <p:cNvSpPr>
            <a:spLocks noGrp="1"/>
          </p:cNvSpPr>
          <p:nvPr>
            <p:ph type="sldNum" sz="quarter" idx="12"/>
          </p:nvPr>
        </p:nvSpPr>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a:t>
            </a:fld>
            <a:endParaRPr lang="en-US" sz="1400" b="1" dirty="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0" y="5367581"/>
            <a:ext cx="9144000" cy="1200329"/>
          </a:xfrm>
          <a:prstGeom prst="rect">
            <a:avLst/>
          </a:prstGeom>
          <a:solidFill>
            <a:srgbClr val="011688"/>
          </a:solidFill>
        </p:spPr>
        <p:txBody>
          <a:bodyPr wrap="square">
            <a:spAutoFit/>
          </a:bodyPr>
          <a:lstStyle/>
          <a:p>
            <a:pPr algn="ctr"/>
            <a:r>
              <a:rPr lang="en-US" sz="4400" b="1" dirty="0">
                <a:solidFill>
                  <a:schemeClr val="bg1"/>
                </a:solidFill>
                <a:latin typeface="Arial" panose="020B0604020202020204" pitchFamily="34" charset="0"/>
                <a:cs typeface="Arial" panose="020B0604020202020204" pitchFamily="34" charset="0"/>
              </a:rPr>
              <a:t>Our Home Trending</a:t>
            </a:r>
          </a:p>
          <a:p>
            <a:pPr algn="ctr"/>
            <a:r>
              <a:rPr lang="en-US" sz="2800" dirty="0">
                <a:solidFill>
                  <a:schemeClr val="bg1"/>
                </a:solidFill>
                <a:latin typeface="Arial" panose="020B0604020202020204" pitchFamily="34" charset="0"/>
                <a:cs typeface="Arial" panose="020B0604020202020204" pitchFamily="34" charset="0"/>
              </a:rPr>
              <a:t>Random Lake, Wisconsin </a:t>
            </a:r>
            <a:endParaRPr lang="en-US" sz="2400" dirty="0">
              <a:solidFill>
                <a:schemeClr val="bg1"/>
              </a:solidFill>
            </a:endParaRPr>
          </a:p>
        </p:txBody>
      </p:sp>
    </p:spTree>
    <p:extLst>
      <p:ext uri="{BB962C8B-B14F-4D97-AF65-F5344CB8AC3E}">
        <p14:creationId xmlns:p14="http://schemas.microsoft.com/office/powerpoint/2010/main" val="340860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0808" y="239746"/>
            <a:ext cx="8458200" cy="523220"/>
          </a:xfrm>
          <a:prstGeom prst="rect">
            <a:avLst/>
          </a:prstGeom>
        </p:spPr>
        <p:txBody>
          <a:bodyPr wrap="square">
            <a:spAutoFit/>
          </a:bodyPr>
          <a:lstStyle/>
          <a:p>
            <a:pPr lvl="0" algn="ctr">
              <a:spcBef>
                <a:spcPct val="20000"/>
              </a:spcBef>
              <a:defRPr/>
            </a:pPr>
            <a:r>
              <a:rPr lang="en-US" sz="2800" dirty="0">
                <a:solidFill>
                  <a:srgbClr val="3C465E"/>
                </a:solidFill>
                <a:latin typeface="Arial"/>
                <a:cs typeface="Arial"/>
              </a:rPr>
              <a:t>V. RL Budget (Consumer Price Index Adjusted)</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10</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D1911630-E55C-431D-8140-E839EB004EB1}"/>
              </a:ext>
            </a:extLst>
          </p:cNvPr>
          <p:cNvPicPr>
            <a:picLocks noChangeAspect="1"/>
          </p:cNvPicPr>
          <p:nvPr/>
        </p:nvPicPr>
        <p:blipFill rotWithShape="1">
          <a:blip r:embed="rId5"/>
          <a:srcRect t="5822"/>
          <a:stretch/>
        </p:blipFill>
        <p:spPr>
          <a:xfrm>
            <a:off x="228600" y="1115246"/>
            <a:ext cx="8582617" cy="5015291"/>
          </a:xfrm>
          <a:prstGeom prst="rect">
            <a:avLst/>
          </a:prstGeom>
        </p:spPr>
      </p:pic>
      <p:sp>
        <p:nvSpPr>
          <p:cNvPr id="3" name="TextBox 2">
            <a:extLst>
              <a:ext uri="{FF2B5EF4-FFF2-40B4-BE49-F238E27FC236}">
                <a16:creationId xmlns:a16="http://schemas.microsoft.com/office/drawing/2014/main" id="{1ED800CD-39C4-4D8D-AA94-6A384854E0C4}"/>
              </a:ext>
            </a:extLst>
          </p:cNvPr>
          <p:cNvSpPr txBox="1"/>
          <p:nvPr/>
        </p:nvSpPr>
        <p:spPr>
          <a:xfrm>
            <a:off x="1295400" y="1295400"/>
            <a:ext cx="1676400" cy="461665"/>
          </a:xfrm>
          <a:prstGeom prst="rect">
            <a:avLst/>
          </a:prstGeom>
          <a:noFill/>
        </p:spPr>
        <p:txBody>
          <a:bodyPr wrap="square" rtlCol="0">
            <a:spAutoFit/>
          </a:bodyPr>
          <a:lstStyle/>
          <a:p>
            <a:r>
              <a:rPr lang="en-US" sz="2400" b="1" dirty="0">
                <a:solidFill>
                  <a:srgbClr val="FF0000"/>
                </a:solidFill>
              </a:rPr>
              <a:t>TOTAL</a:t>
            </a:r>
          </a:p>
        </p:txBody>
      </p:sp>
      <p:sp>
        <p:nvSpPr>
          <p:cNvPr id="13" name="TextBox 12">
            <a:extLst>
              <a:ext uri="{FF2B5EF4-FFF2-40B4-BE49-F238E27FC236}">
                <a16:creationId xmlns:a16="http://schemas.microsoft.com/office/drawing/2014/main" id="{5607E0D0-96A5-4FCD-ABAC-70C320E84F97}"/>
              </a:ext>
            </a:extLst>
          </p:cNvPr>
          <p:cNvSpPr txBox="1"/>
          <p:nvPr/>
        </p:nvSpPr>
        <p:spPr>
          <a:xfrm>
            <a:off x="1295400" y="2711985"/>
            <a:ext cx="2514600" cy="461665"/>
          </a:xfrm>
          <a:prstGeom prst="rect">
            <a:avLst/>
          </a:prstGeom>
          <a:noFill/>
        </p:spPr>
        <p:txBody>
          <a:bodyPr wrap="square" rtlCol="0">
            <a:spAutoFit/>
          </a:bodyPr>
          <a:lstStyle/>
          <a:p>
            <a:r>
              <a:rPr lang="en-US" sz="2400" b="1" dirty="0">
                <a:solidFill>
                  <a:srgbClr val="0070C0"/>
                </a:solidFill>
              </a:rPr>
              <a:t>Property Tax</a:t>
            </a:r>
          </a:p>
        </p:txBody>
      </p:sp>
      <p:sp>
        <p:nvSpPr>
          <p:cNvPr id="14" name="TextBox 13">
            <a:extLst>
              <a:ext uri="{FF2B5EF4-FFF2-40B4-BE49-F238E27FC236}">
                <a16:creationId xmlns:a16="http://schemas.microsoft.com/office/drawing/2014/main" id="{766D3D4B-70E9-465D-9E62-56EE56D66975}"/>
              </a:ext>
            </a:extLst>
          </p:cNvPr>
          <p:cNvSpPr txBox="1"/>
          <p:nvPr/>
        </p:nvSpPr>
        <p:spPr>
          <a:xfrm>
            <a:off x="1066800" y="3959596"/>
            <a:ext cx="3962400" cy="461665"/>
          </a:xfrm>
          <a:prstGeom prst="rect">
            <a:avLst/>
          </a:prstGeom>
          <a:noFill/>
        </p:spPr>
        <p:txBody>
          <a:bodyPr wrap="square" rtlCol="0">
            <a:spAutoFit/>
          </a:bodyPr>
          <a:lstStyle/>
          <a:p>
            <a:r>
              <a:rPr lang="en-US" sz="2400" b="1" dirty="0">
                <a:solidFill>
                  <a:srgbClr val="92D050"/>
                </a:solidFill>
              </a:rPr>
              <a:t>Intergovernmental Revenue</a:t>
            </a:r>
          </a:p>
        </p:txBody>
      </p:sp>
    </p:spTree>
    <p:extLst>
      <p:ext uri="{BB962C8B-B14F-4D97-AF65-F5344CB8AC3E}">
        <p14:creationId xmlns:p14="http://schemas.microsoft.com/office/powerpoint/2010/main" val="2161478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Random Lake School District</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11</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414A42D-C897-4192-B728-2481AEC9C64B}"/>
              </a:ext>
            </a:extLst>
          </p:cNvPr>
          <p:cNvSpPr txBox="1"/>
          <p:nvPr/>
        </p:nvSpPr>
        <p:spPr>
          <a:xfrm>
            <a:off x="54385" y="6053768"/>
            <a:ext cx="4495800" cy="276999"/>
          </a:xfrm>
          <a:prstGeom prst="rect">
            <a:avLst/>
          </a:prstGeom>
          <a:noFill/>
        </p:spPr>
        <p:txBody>
          <a:bodyPr wrap="square" rtlCol="0">
            <a:spAutoFit/>
          </a:bodyPr>
          <a:lstStyle/>
          <a:p>
            <a:r>
              <a:rPr lang="en-US" sz="1200" i="1" dirty="0"/>
              <a:t>Source: Random Lake Area School District</a:t>
            </a:r>
          </a:p>
        </p:txBody>
      </p:sp>
      <p:pic>
        <p:nvPicPr>
          <p:cNvPr id="3" name="Picture 2">
            <a:extLst>
              <a:ext uri="{FF2B5EF4-FFF2-40B4-BE49-F238E27FC236}">
                <a16:creationId xmlns:a16="http://schemas.microsoft.com/office/drawing/2014/main" id="{16634A78-C2E4-4A3B-B8C7-5871FF33F57A}"/>
              </a:ext>
            </a:extLst>
          </p:cNvPr>
          <p:cNvPicPr>
            <a:picLocks noChangeAspect="1"/>
          </p:cNvPicPr>
          <p:nvPr/>
        </p:nvPicPr>
        <p:blipFill>
          <a:blip r:embed="rId5"/>
          <a:stretch>
            <a:fillRect/>
          </a:stretch>
        </p:blipFill>
        <p:spPr>
          <a:xfrm>
            <a:off x="139218" y="1162504"/>
            <a:ext cx="8634044" cy="4552495"/>
          </a:xfrm>
          <a:prstGeom prst="rect">
            <a:avLst/>
          </a:prstGeom>
        </p:spPr>
      </p:pic>
    </p:spTree>
    <p:extLst>
      <p:ext uri="{BB962C8B-B14F-4D97-AF65-F5344CB8AC3E}">
        <p14:creationId xmlns:p14="http://schemas.microsoft.com/office/powerpoint/2010/main" val="3002453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Random Lake School District</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12</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3927401-665C-4E99-B1F5-1FD830622CC6}"/>
              </a:ext>
            </a:extLst>
          </p:cNvPr>
          <p:cNvPicPr>
            <a:picLocks noChangeAspect="1"/>
          </p:cNvPicPr>
          <p:nvPr/>
        </p:nvPicPr>
        <p:blipFill>
          <a:blip r:embed="rId5"/>
          <a:stretch>
            <a:fillRect/>
          </a:stretch>
        </p:blipFill>
        <p:spPr>
          <a:xfrm>
            <a:off x="562856" y="996095"/>
            <a:ext cx="8195999" cy="5073386"/>
          </a:xfrm>
          <a:prstGeom prst="rect">
            <a:avLst/>
          </a:prstGeom>
        </p:spPr>
      </p:pic>
    </p:spTree>
    <p:extLst>
      <p:ext uri="{BB962C8B-B14F-4D97-AF65-F5344CB8AC3E}">
        <p14:creationId xmlns:p14="http://schemas.microsoft.com/office/powerpoint/2010/main" val="2019473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20-Year Community Survey</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13</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418289" y="1419213"/>
            <a:ext cx="8039911"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500"/>
              </a:spcBef>
            </a:pPr>
            <a:r>
              <a:rPr lang="en-US" b="1" dirty="0">
                <a:solidFill>
                  <a:srgbClr val="3C465E"/>
                </a:solidFill>
              </a:rPr>
              <a:t>Who Performed the Survey?</a:t>
            </a:r>
          </a:p>
          <a:p>
            <a:pPr lvl="1" algn="l">
              <a:spcBef>
                <a:spcPts val="500"/>
              </a:spcBef>
            </a:pPr>
            <a:r>
              <a:rPr lang="en-US" dirty="0">
                <a:solidFill>
                  <a:srgbClr val="3C465E"/>
                </a:solidFill>
              </a:rPr>
              <a:t>UW-Extension for planning (feedback desired)</a:t>
            </a:r>
          </a:p>
          <a:p>
            <a:pPr algn="l">
              <a:spcBef>
                <a:spcPts val="500"/>
              </a:spcBef>
            </a:pPr>
            <a:r>
              <a:rPr lang="en-US" b="1" dirty="0">
                <a:solidFill>
                  <a:srgbClr val="3C465E"/>
                </a:solidFill>
              </a:rPr>
              <a:t>Who Took the Survey?</a:t>
            </a:r>
          </a:p>
          <a:p>
            <a:pPr lvl="1" algn="l">
              <a:spcBef>
                <a:spcPts val="500"/>
              </a:spcBef>
            </a:pPr>
            <a:r>
              <a:rPr lang="en-US" b="1" dirty="0">
                <a:solidFill>
                  <a:srgbClr val="3C465E"/>
                </a:solidFill>
              </a:rPr>
              <a:t>Voices </a:t>
            </a:r>
            <a:r>
              <a:rPr lang="en-US" dirty="0">
                <a:solidFill>
                  <a:srgbClr val="3C465E"/>
                </a:solidFill>
              </a:rPr>
              <a:t>– 284 households, 31%</a:t>
            </a:r>
          </a:p>
          <a:p>
            <a:pPr lvl="1" algn="l">
              <a:spcBef>
                <a:spcPts val="500"/>
              </a:spcBef>
            </a:pPr>
            <a:r>
              <a:rPr lang="en-US" b="1" dirty="0">
                <a:solidFill>
                  <a:srgbClr val="3C465E"/>
                </a:solidFill>
              </a:rPr>
              <a:t>Age</a:t>
            </a:r>
            <a:r>
              <a:rPr lang="en-US" dirty="0">
                <a:solidFill>
                  <a:srgbClr val="3C465E"/>
                </a:solidFill>
              </a:rPr>
              <a:t> – skewed high, 63% were 55+</a:t>
            </a:r>
          </a:p>
          <a:p>
            <a:pPr lvl="1" algn="l">
              <a:spcBef>
                <a:spcPts val="500"/>
              </a:spcBef>
            </a:pPr>
            <a:r>
              <a:rPr lang="en-US" b="1" dirty="0">
                <a:solidFill>
                  <a:srgbClr val="3C465E"/>
                </a:solidFill>
              </a:rPr>
              <a:t>Ownership</a:t>
            </a:r>
            <a:r>
              <a:rPr lang="en-US" dirty="0">
                <a:solidFill>
                  <a:srgbClr val="3C465E"/>
                </a:solidFill>
              </a:rPr>
              <a:t> – 89% owned homes</a:t>
            </a:r>
          </a:p>
          <a:p>
            <a:pPr lvl="1" algn="l">
              <a:spcBef>
                <a:spcPts val="500"/>
              </a:spcBef>
            </a:pPr>
            <a:endParaRPr lang="en-US" dirty="0">
              <a:solidFill>
                <a:srgbClr val="3C465E"/>
              </a:solidFill>
            </a:endParaRPr>
          </a:p>
          <a:p>
            <a:pPr algn="l">
              <a:spcBef>
                <a:spcPts val="500"/>
              </a:spcBef>
            </a:pPr>
            <a:endParaRPr lang="en-US" dirty="0">
              <a:solidFill>
                <a:srgbClr val="3C465E"/>
              </a:solidFill>
            </a:endParaRPr>
          </a:p>
          <a:p>
            <a:pPr algn="l">
              <a:spcBef>
                <a:spcPts val="500"/>
              </a:spcBef>
            </a:pPr>
            <a:endParaRPr lang="en-US" dirty="0"/>
          </a:p>
        </p:txBody>
      </p:sp>
    </p:spTree>
    <p:extLst>
      <p:ext uri="{BB962C8B-B14F-4D97-AF65-F5344CB8AC3E}">
        <p14:creationId xmlns:p14="http://schemas.microsoft.com/office/powerpoint/2010/main" val="3019645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20-Year Community Survey</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14</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418289" y="1419213"/>
            <a:ext cx="8039911"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500"/>
              </a:spcBef>
            </a:pPr>
            <a:r>
              <a:rPr lang="en-US" b="1" dirty="0">
                <a:solidFill>
                  <a:srgbClr val="3C465E"/>
                </a:solidFill>
              </a:rPr>
              <a:t>How do residents feel about growth?</a:t>
            </a:r>
          </a:p>
          <a:p>
            <a:pPr lvl="1" algn="l">
              <a:spcBef>
                <a:spcPts val="500"/>
              </a:spcBef>
            </a:pPr>
            <a:r>
              <a:rPr lang="en-US" dirty="0">
                <a:solidFill>
                  <a:srgbClr val="3C465E"/>
                </a:solidFill>
              </a:rPr>
              <a:t>73% wanted population growth</a:t>
            </a:r>
          </a:p>
          <a:p>
            <a:pPr algn="l">
              <a:spcBef>
                <a:spcPts val="500"/>
              </a:spcBef>
            </a:pPr>
            <a:endParaRPr lang="en-US" dirty="0">
              <a:solidFill>
                <a:srgbClr val="3C465E"/>
              </a:solidFill>
            </a:endParaRPr>
          </a:p>
          <a:p>
            <a:pPr algn="l">
              <a:spcBef>
                <a:spcPts val="500"/>
              </a:spcBef>
            </a:pPr>
            <a:r>
              <a:rPr lang="en-US" b="1" dirty="0">
                <a:solidFill>
                  <a:srgbClr val="3C465E"/>
                </a:solidFill>
              </a:rPr>
              <a:t>Open ended: What businesses, services or facilities would you like to see?</a:t>
            </a:r>
          </a:p>
          <a:p>
            <a:pPr lvl="1" algn="l">
              <a:spcBef>
                <a:spcPts val="500"/>
              </a:spcBef>
            </a:pPr>
            <a:r>
              <a:rPr lang="en-US" dirty="0">
                <a:solidFill>
                  <a:srgbClr val="3C465E"/>
                </a:solidFill>
              </a:rPr>
              <a:t>160 – Grocery Store</a:t>
            </a:r>
          </a:p>
          <a:p>
            <a:pPr lvl="1" algn="l">
              <a:spcBef>
                <a:spcPts val="500"/>
              </a:spcBef>
            </a:pPr>
            <a:r>
              <a:rPr lang="en-US" dirty="0">
                <a:solidFill>
                  <a:srgbClr val="3C465E"/>
                </a:solidFill>
              </a:rPr>
              <a:t>54 – Restaurant</a:t>
            </a:r>
          </a:p>
        </p:txBody>
      </p:sp>
    </p:spTree>
    <p:extLst>
      <p:ext uri="{BB962C8B-B14F-4D97-AF65-F5344CB8AC3E}">
        <p14:creationId xmlns:p14="http://schemas.microsoft.com/office/powerpoint/2010/main" val="1359216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20-Year Community Survey</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15</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418289" y="1419213"/>
            <a:ext cx="8039911"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500"/>
              </a:spcBef>
            </a:pPr>
            <a:r>
              <a:rPr lang="en-US" b="1" dirty="0">
                <a:solidFill>
                  <a:srgbClr val="3C465E"/>
                </a:solidFill>
              </a:rPr>
              <a:t>Ranking:  Which challenges face the village?</a:t>
            </a:r>
          </a:p>
          <a:p>
            <a:pPr lvl="1" algn="l">
              <a:spcBef>
                <a:spcPts val="500"/>
              </a:spcBef>
            </a:pPr>
            <a:r>
              <a:rPr lang="en-US" dirty="0">
                <a:solidFill>
                  <a:srgbClr val="FF0000"/>
                </a:solidFill>
              </a:rPr>
              <a:t>1 – Lack of population growth</a:t>
            </a:r>
          </a:p>
          <a:p>
            <a:pPr lvl="1" algn="l">
              <a:spcBef>
                <a:spcPts val="500"/>
              </a:spcBef>
            </a:pPr>
            <a:r>
              <a:rPr lang="en-US" dirty="0">
                <a:solidFill>
                  <a:srgbClr val="3C465E"/>
                </a:solidFill>
              </a:rPr>
              <a:t>2 – Declining vitality of downtown</a:t>
            </a:r>
          </a:p>
          <a:p>
            <a:pPr lvl="1" algn="l">
              <a:spcBef>
                <a:spcPts val="500"/>
              </a:spcBef>
            </a:pPr>
            <a:r>
              <a:rPr lang="en-US" dirty="0">
                <a:solidFill>
                  <a:srgbClr val="3C465E"/>
                </a:solidFill>
              </a:rPr>
              <a:t>3 – Aging infrastructure</a:t>
            </a:r>
          </a:p>
          <a:p>
            <a:pPr lvl="1" algn="l">
              <a:spcBef>
                <a:spcPts val="500"/>
              </a:spcBef>
            </a:pPr>
            <a:r>
              <a:rPr lang="en-US" dirty="0">
                <a:solidFill>
                  <a:srgbClr val="3C465E"/>
                </a:solidFill>
              </a:rPr>
              <a:t>4 – Stagnate tax base</a:t>
            </a:r>
          </a:p>
          <a:p>
            <a:pPr lvl="1" algn="l">
              <a:spcBef>
                <a:spcPts val="500"/>
              </a:spcBef>
            </a:pPr>
            <a:r>
              <a:rPr lang="en-US" dirty="0">
                <a:solidFill>
                  <a:srgbClr val="3C465E"/>
                </a:solidFill>
              </a:rPr>
              <a:t>5 – Declining enrollment at Random Lake School</a:t>
            </a:r>
          </a:p>
          <a:p>
            <a:pPr lvl="1" algn="l">
              <a:spcBef>
                <a:spcPts val="500"/>
              </a:spcBef>
            </a:pPr>
            <a:r>
              <a:rPr lang="en-US" dirty="0">
                <a:solidFill>
                  <a:srgbClr val="3C465E"/>
                </a:solidFill>
              </a:rPr>
              <a:t>6 – Lack of land for development</a:t>
            </a:r>
          </a:p>
          <a:p>
            <a:pPr lvl="1" algn="l">
              <a:spcBef>
                <a:spcPts val="500"/>
              </a:spcBef>
            </a:pPr>
            <a:r>
              <a:rPr lang="en-US" dirty="0">
                <a:solidFill>
                  <a:srgbClr val="FF0000"/>
                </a:solidFill>
              </a:rPr>
              <a:t>7 – Lack of housing options </a:t>
            </a:r>
          </a:p>
          <a:p>
            <a:pPr algn="l">
              <a:spcBef>
                <a:spcPts val="500"/>
              </a:spcBef>
            </a:pPr>
            <a:endParaRPr lang="en-US" dirty="0"/>
          </a:p>
        </p:txBody>
      </p:sp>
    </p:spTree>
    <p:extLst>
      <p:ext uri="{BB962C8B-B14F-4D97-AF65-F5344CB8AC3E}">
        <p14:creationId xmlns:p14="http://schemas.microsoft.com/office/powerpoint/2010/main" val="184570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66A7A-8521-4887-AA21-983E898F54DC}"/>
              </a:ext>
            </a:extLst>
          </p:cNvPr>
          <p:cNvPicPr>
            <a:picLocks noChangeAspect="1"/>
          </p:cNvPicPr>
          <p:nvPr/>
        </p:nvPicPr>
        <p:blipFill>
          <a:blip r:embed="rId3"/>
          <a:stretch>
            <a:fillRect/>
          </a:stretch>
        </p:blipFill>
        <p:spPr>
          <a:xfrm>
            <a:off x="-990600" y="-162665"/>
            <a:ext cx="11506200" cy="6536333"/>
          </a:xfrm>
          <a:prstGeom prst="rect">
            <a:avLst/>
          </a:prstGeom>
        </p:spPr>
      </p:pic>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16</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126532" y="527233"/>
            <a:ext cx="8915400" cy="4023188"/>
          </a:xfrm>
          <a:prstGeom prst="rect">
            <a:avLst/>
          </a:prstGeom>
          <a:solidFill>
            <a:srgbClr val="000000">
              <a:alpha val="50196"/>
            </a:srgb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500"/>
              </a:spcBef>
            </a:pPr>
            <a:r>
              <a:rPr lang="en-US" sz="3400" b="1" dirty="0">
                <a:solidFill>
                  <a:schemeClr val="bg1"/>
                </a:solidFill>
              </a:rPr>
              <a:t>What type of housing should be allowed?</a:t>
            </a:r>
          </a:p>
          <a:p>
            <a:pPr lvl="1" algn="l">
              <a:spcBef>
                <a:spcPts val="500"/>
              </a:spcBef>
            </a:pPr>
            <a:r>
              <a:rPr lang="en-US" sz="3400" dirty="0">
                <a:solidFill>
                  <a:schemeClr val="bg1"/>
                </a:solidFill>
              </a:rPr>
              <a:t>88% Single family</a:t>
            </a:r>
          </a:p>
          <a:p>
            <a:pPr lvl="1" algn="l">
              <a:spcBef>
                <a:spcPts val="500"/>
              </a:spcBef>
            </a:pPr>
            <a:r>
              <a:rPr lang="en-US" sz="3400" dirty="0">
                <a:solidFill>
                  <a:schemeClr val="bg1"/>
                </a:solidFill>
              </a:rPr>
              <a:t>57% Condominiums (up from 36% in 2004) </a:t>
            </a:r>
          </a:p>
          <a:p>
            <a:pPr lvl="1" algn="l">
              <a:spcBef>
                <a:spcPts val="500"/>
              </a:spcBef>
            </a:pPr>
            <a:r>
              <a:rPr lang="en-US" sz="3400" dirty="0">
                <a:solidFill>
                  <a:schemeClr val="bg1"/>
                </a:solidFill>
              </a:rPr>
              <a:t>27% Affordable housing</a:t>
            </a:r>
          </a:p>
          <a:p>
            <a:pPr lvl="1" algn="l">
              <a:spcBef>
                <a:spcPts val="500"/>
              </a:spcBef>
            </a:pPr>
            <a:r>
              <a:rPr lang="en-US" sz="3400" dirty="0">
                <a:solidFill>
                  <a:schemeClr val="bg1"/>
                </a:solidFill>
              </a:rPr>
              <a:t>25% Multifamily</a:t>
            </a:r>
          </a:p>
        </p:txBody>
      </p:sp>
      <p:sp>
        <p:nvSpPr>
          <p:cNvPr id="8" name="TextBox 7">
            <a:extLst>
              <a:ext uri="{FF2B5EF4-FFF2-40B4-BE49-F238E27FC236}">
                <a16:creationId xmlns:a16="http://schemas.microsoft.com/office/drawing/2014/main" id="{AFE30721-BF7D-48DF-991E-8E010498C687}"/>
              </a:ext>
            </a:extLst>
          </p:cNvPr>
          <p:cNvSpPr txBox="1"/>
          <p:nvPr/>
        </p:nvSpPr>
        <p:spPr>
          <a:xfrm>
            <a:off x="54385" y="6053768"/>
            <a:ext cx="4495800" cy="276999"/>
          </a:xfrm>
          <a:prstGeom prst="rect">
            <a:avLst/>
          </a:prstGeom>
          <a:noFill/>
        </p:spPr>
        <p:txBody>
          <a:bodyPr wrap="square" rtlCol="0">
            <a:spAutoFit/>
          </a:bodyPr>
          <a:lstStyle/>
          <a:p>
            <a:r>
              <a:rPr lang="en-US" sz="1200" i="1" dirty="0">
                <a:solidFill>
                  <a:schemeClr val="bg1"/>
                </a:solidFill>
              </a:rPr>
              <a:t>Source: Random Lake Survey</a:t>
            </a:r>
          </a:p>
        </p:txBody>
      </p:sp>
    </p:spTree>
    <p:extLst>
      <p:ext uri="{BB962C8B-B14F-4D97-AF65-F5344CB8AC3E}">
        <p14:creationId xmlns:p14="http://schemas.microsoft.com/office/powerpoint/2010/main" val="85427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E66A7A-8521-4887-AA21-983E898F54DC}"/>
              </a:ext>
            </a:extLst>
          </p:cNvPr>
          <p:cNvPicPr>
            <a:picLocks noChangeAspect="1"/>
          </p:cNvPicPr>
          <p:nvPr/>
        </p:nvPicPr>
        <p:blipFill>
          <a:blip r:embed="rId3"/>
          <a:stretch>
            <a:fillRect/>
          </a:stretch>
        </p:blipFill>
        <p:spPr>
          <a:xfrm>
            <a:off x="-990600" y="-162665"/>
            <a:ext cx="11506200" cy="6536333"/>
          </a:xfrm>
          <a:prstGeom prst="rect">
            <a:avLst/>
          </a:prstGeom>
        </p:spPr>
      </p:pic>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17</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240832" y="136524"/>
            <a:ext cx="8686800" cy="4968875"/>
          </a:xfrm>
          <a:prstGeom prst="rect">
            <a:avLst/>
          </a:prstGeom>
          <a:solidFill>
            <a:srgbClr val="000000">
              <a:alpha val="50196"/>
            </a:srgbClr>
          </a:solidFill>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500"/>
              </a:spcBef>
            </a:pPr>
            <a:r>
              <a:rPr lang="en-US" sz="4000" b="1" dirty="0">
                <a:solidFill>
                  <a:schemeClr val="bg1"/>
                </a:solidFill>
              </a:rPr>
              <a:t>Survey’s who ask preference questions tend to follow </a:t>
            </a:r>
            <a:r>
              <a:rPr lang="en-US" sz="4000" b="1" u="sng" dirty="0">
                <a:solidFill>
                  <a:schemeClr val="bg1"/>
                </a:solidFill>
              </a:rPr>
              <a:t>historic trends</a:t>
            </a:r>
            <a:r>
              <a:rPr lang="en-US" sz="4000" b="1" dirty="0">
                <a:solidFill>
                  <a:schemeClr val="bg1"/>
                </a:solidFill>
              </a:rPr>
              <a:t> and not current and future housing needs.</a:t>
            </a:r>
          </a:p>
          <a:p>
            <a:pPr algn="l">
              <a:spcBef>
                <a:spcPts val="500"/>
              </a:spcBef>
            </a:pPr>
            <a:endParaRPr lang="en-US" sz="3700" b="1" dirty="0">
              <a:solidFill>
                <a:schemeClr val="bg1"/>
              </a:solidFill>
            </a:endParaRPr>
          </a:p>
          <a:p>
            <a:pPr algn="l">
              <a:spcBef>
                <a:spcPts val="500"/>
              </a:spcBef>
            </a:pPr>
            <a:r>
              <a:rPr lang="en-US" sz="3700" b="1" dirty="0">
                <a:solidFill>
                  <a:schemeClr val="bg1"/>
                </a:solidFill>
              </a:rPr>
              <a:t>Here is what the data and trends support…</a:t>
            </a:r>
            <a:endParaRPr lang="en-US" sz="3700" dirty="0">
              <a:solidFill>
                <a:schemeClr val="bg1"/>
              </a:solidFill>
            </a:endParaRPr>
          </a:p>
          <a:p>
            <a:pPr marL="571500" indent="-571500" algn="l">
              <a:spcBef>
                <a:spcPts val="500"/>
              </a:spcBef>
              <a:buFont typeface="Arial" panose="020B0604020202020204" pitchFamily="34" charset="0"/>
              <a:buChar char="•"/>
            </a:pPr>
            <a:endParaRPr lang="en-US" sz="4000" b="1" dirty="0">
              <a:solidFill>
                <a:schemeClr val="bg1"/>
              </a:solidFill>
            </a:endParaRPr>
          </a:p>
        </p:txBody>
      </p:sp>
    </p:spTree>
    <p:extLst>
      <p:ext uri="{BB962C8B-B14F-4D97-AF65-F5344CB8AC3E}">
        <p14:creationId xmlns:p14="http://schemas.microsoft.com/office/powerpoint/2010/main" val="1134627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County Construction Trends</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18</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6571CA-344F-4BDE-8CC4-56F93BDC4A87}"/>
              </a:ext>
            </a:extLst>
          </p:cNvPr>
          <p:cNvPicPr>
            <a:picLocks noChangeAspect="1"/>
          </p:cNvPicPr>
          <p:nvPr/>
        </p:nvPicPr>
        <p:blipFill>
          <a:blip r:embed="rId5"/>
          <a:stretch>
            <a:fillRect/>
          </a:stretch>
        </p:blipFill>
        <p:spPr>
          <a:xfrm>
            <a:off x="457200" y="1040953"/>
            <a:ext cx="8178332" cy="4906998"/>
          </a:xfrm>
          <a:prstGeom prst="rect">
            <a:avLst/>
          </a:prstGeom>
        </p:spPr>
      </p:pic>
      <p:sp>
        <p:nvSpPr>
          <p:cNvPr id="6" name="TextBox 5">
            <a:extLst>
              <a:ext uri="{FF2B5EF4-FFF2-40B4-BE49-F238E27FC236}">
                <a16:creationId xmlns:a16="http://schemas.microsoft.com/office/drawing/2014/main" id="{E5BB882A-4FD8-4912-A45E-1DDEF792B17D}"/>
              </a:ext>
            </a:extLst>
          </p:cNvPr>
          <p:cNvSpPr txBox="1"/>
          <p:nvPr/>
        </p:nvSpPr>
        <p:spPr>
          <a:xfrm>
            <a:off x="190500" y="5954592"/>
            <a:ext cx="4495800" cy="276999"/>
          </a:xfrm>
          <a:prstGeom prst="rect">
            <a:avLst/>
          </a:prstGeom>
          <a:noFill/>
        </p:spPr>
        <p:txBody>
          <a:bodyPr wrap="square" rtlCol="0">
            <a:spAutoFit/>
          </a:bodyPr>
          <a:lstStyle/>
          <a:p>
            <a:r>
              <a:rPr lang="en-US" sz="1200" i="1" dirty="0"/>
              <a:t>Source: US Census &amp; Wis. DSPS</a:t>
            </a:r>
          </a:p>
        </p:txBody>
      </p:sp>
      <p:sp>
        <p:nvSpPr>
          <p:cNvPr id="2" name="Rectangle 1">
            <a:extLst>
              <a:ext uri="{FF2B5EF4-FFF2-40B4-BE49-F238E27FC236}">
                <a16:creationId xmlns:a16="http://schemas.microsoft.com/office/drawing/2014/main" id="{0358B9C1-FCC6-4541-B825-C8AA90105CA0}"/>
              </a:ext>
            </a:extLst>
          </p:cNvPr>
          <p:cNvSpPr/>
          <p:nvPr/>
        </p:nvSpPr>
        <p:spPr>
          <a:xfrm>
            <a:off x="5638800" y="1553586"/>
            <a:ext cx="685800" cy="3505200"/>
          </a:xfrm>
          <a:prstGeom prst="rect">
            <a:avLst/>
          </a:prstGeom>
          <a:solidFill>
            <a:schemeClr val="tx1">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76BD29A-05D3-463A-95CE-A9FDEF88A53B}"/>
              </a:ext>
            </a:extLst>
          </p:cNvPr>
          <p:cNvSpPr/>
          <p:nvPr/>
        </p:nvSpPr>
        <p:spPr>
          <a:xfrm>
            <a:off x="3886200" y="1574735"/>
            <a:ext cx="368768" cy="3505200"/>
          </a:xfrm>
          <a:prstGeom prst="rect">
            <a:avLst/>
          </a:prstGeom>
          <a:solidFill>
            <a:schemeClr val="tx1">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D8C1FC9-A5D6-4E89-88F8-537F5B6F4008}"/>
              </a:ext>
            </a:extLst>
          </p:cNvPr>
          <p:cNvSpPr/>
          <p:nvPr/>
        </p:nvSpPr>
        <p:spPr>
          <a:xfrm>
            <a:off x="6322979" y="3429000"/>
            <a:ext cx="2302362" cy="646331"/>
          </a:xfrm>
          <a:prstGeom prst="rect">
            <a:avLst/>
          </a:prstGeom>
        </p:spPr>
        <p:txBody>
          <a:bodyPr wrap="none">
            <a:spAutoFit/>
          </a:bodyPr>
          <a:lstStyle/>
          <a:p>
            <a:r>
              <a:rPr lang="en-US" b="1" dirty="0"/>
              <a:t>Single-Family housing </a:t>
            </a:r>
          </a:p>
          <a:p>
            <a:r>
              <a:rPr lang="en-US" b="1" dirty="0"/>
              <a:t>is no longer given</a:t>
            </a:r>
          </a:p>
        </p:txBody>
      </p:sp>
    </p:spTree>
    <p:extLst>
      <p:ext uri="{BB962C8B-B14F-4D97-AF65-F5344CB8AC3E}">
        <p14:creationId xmlns:p14="http://schemas.microsoft.com/office/powerpoint/2010/main" val="14867521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19</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4227450D-3B9A-45EF-8B50-55B464B620B0}"/>
              </a:ext>
            </a:extLst>
          </p:cNvPr>
          <p:cNvSpPr/>
          <p:nvPr/>
        </p:nvSpPr>
        <p:spPr>
          <a:xfrm>
            <a:off x="6517978" y="4241690"/>
            <a:ext cx="4572000" cy="2160591"/>
          </a:xfrm>
          <a:prstGeom prst="rect">
            <a:avLst/>
          </a:prstGeom>
        </p:spPr>
        <p:txBody>
          <a:bodyPr>
            <a:spAutoFit/>
          </a:bodyPr>
          <a:lstStyle/>
          <a:p>
            <a:pPr lvl="0" defTabSz="457200">
              <a:spcBef>
                <a:spcPct val="20000"/>
              </a:spcBef>
              <a:defRPr/>
            </a:pPr>
            <a:r>
              <a:rPr lang="en-US" sz="2400" b="1" dirty="0">
                <a:solidFill>
                  <a:srgbClr val="3C465E"/>
                </a:solidFill>
                <a:latin typeface="Arial"/>
                <a:cs typeface="Arial"/>
              </a:rPr>
              <a:t>2016-’19 Units</a:t>
            </a:r>
          </a:p>
          <a:p>
            <a:pPr lvl="0" defTabSz="457200">
              <a:spcBef>
                <a:spcPct val="20000"/>
              </a:spcBef>
              <a:defRPr/>
            </a:pPr>
            <a:r>
              <a:rPr lang="en-US" sz="2000" dirty="0">
                <a:solidFill>
                  <a:srgbClr val="3C465E"/>
                </a:solidFill>
                <a:latin typeface="Arial"/>
                <a:cs typeface="Arial"/>
              </a:rPr>
              <a:t>693 Open</a:t>
            </a:r>
          </a:p>
          <a:p>
            <a:pPr lvl="0" defTabSz="457200">
              <a:spcBef>
                <a:spcPct val="20000"/>
              </a:spcBef>
              <a:defRPr/>
            </a:pPr>
            <a:r>
              <a:rPr lang="en-US" sz="2000" dirty="0">
                <a:solidFill>
                  <a:srgbClr val="3C465E"/>
                </a:solidFill>
                <a:latin typeface="Arial"/>
                <a:cs typeface="Arial"/>
              </a:rPr>
              <a:t>399 Construction</a:t>
            </a:r>
          </a:p>
          <a:p>
            <a:pPr lvl="0" defTabSz="457200">
              <a:spcBef>
                <a:spcPct val="20000"/>
              </a:spcBef>
              <a:defRPr/>
            </a:pPr>
            <a:r>
              <a:rPr lang="en-US" sz="2000" dirty="0">
                <a:solidFill>
                  <a:srgbClr val="3C465E"/>
                </a:solidFill>
                <a:latin typeface="Arial"/>
                <a:cs typeface="Arial"/>
              </a:rPr>
              <a:t>344 Proposed</a:t>
            </a:r>
          </a:p>
          <a:p>
            <a:pPr lvl="0" defTabSz="457200">
              <a:spcBef>
                <a:spcPct val="20000"/>
              </a:spcBef>
              <a:defRPr/>
            </a:pPr>
            <a:endParaRPr lang="en-US" sz="1400" dirty="0">
              <a:solidFill>
                <a:srgbClr val="3C465E"/>
              </a:solidFill>
              <a:latin typeface="Arial"/>
              <a:cs typeface="Arial"/>
            </a:endParaRPr>
          </a:p>
          <a:p>
            <a:pPr lvl="0" defTabSz="457200">
              <a:spcBef>
                <a:spcPct val="20000"/>
              </a:spcBef>
              <a:defRPr/>
            </a:pPr>
            <a:endParaRPr lang="en-US" b="1" dirty="0">
              <a:solidFill>
                <a:srgbClr val="3C465E"/>
              </a:solidFill>
              <a:latin typeface="Arial"/>
              <a:cs typeface="Arial"/>
            </a:endParaRPr>
          </a:p>
        </p:txBody>
      </p:sp>
      <p:sp>
        <p:nvSpPr>
          <p:cNvPr id="7" name="Rectangle 6">
            <a:extLst>
              <a:ext uri="{FF2B5EF4-FFF2-40B4-BE49-F238E27FC236}">
                <a16:creationId xmlns:a16="http://schemas.microsoft.com/office/drawing/2014/main" id="{BE637A16-5A92-415B-B80F-73EF7928837C}"/>
              </a:ext>
            </a:extLst>
          </p:cNvPr>
          <p:cNvSpPr/>
          <p:nvPr/>
        </p:nvSpPr>
        <p:spPr>
          <a:xfrm>
            <a:off x="6445627" y="5685340"/>
            <a:ext cx="2587568" cy="584775"/>
          </a:xfrm>
          <a:prstGeom prst="rect">
            <a:avLst/>
          </a:prstGeom>
        </p:spPr>
        <p:txBody>
          <a:bodyPr wrap="none">
            <a:spAutoFit/>
          </a:bodyPr>
          <a:lstStyle/>
          <a:p>
            <a:pPr lvl="0" defTabSz="457200">
              <a:spcBef>
                <a:spcPct val="20000"/>
              </a:spcBef>
              <a:defRPr/>
            </a:pPr>
            <a:r>
              <a:rPr lang="en-US" sz="3200" b="1" dirty="0">
                <a:solidFill>
                  <a:srgbClr val="3C465E"/>
                </a:solidFill>
                <a:latin typeface="Arial"/>
                <a:cs typeface="Arial"/>
              </a:rPr>
              <a:t>1,400+ Units</a:t>
            </a:r>
          </a:p>
        </p:txBody>
      </p:sp>
      <p:sp>
        <p:nvSpPr>
          <p:cNvPr id="5" name="Rectangle 4"/>
          <p:cNvSpPr/>
          <p:nvPr/>
        </p:nvSpPr>
        <p:spPr>
          <a:xfrm>
            <a:off x="457200" y="226367"/>
            <a:ext cx="86868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Allowing for Population Growth</a:t>
            </a:r>
          </a:p>
        </p:txBody>
      </p:sp>
      <p:cxnSp>
        <p:nvCxnSpPr>
          <p:cNvPr id="12" name="Straight Connector 11"/>
          <p:cNvCxnSpPr/>
          <p:nvPr/>
        </p:nvCxnSpPr>
        <p:spPr>
          <a:xfrm>
            <a:off x="584200" y="885719"/>
            <a:ext cx="8763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68D87AC-96B2-4E43-8D35-B411726EA72A}"/>
              </a:ext>
            </a:extLst>
          </p:cNvPr>
          <p:cNvSpPr txBox="1"/>
          <p:nvPr/>
        </p:nvSpPr>
        <p:spPr>
          <a:xfrm>
            <a:off x="6236533" y="6476618"/>
            <a:ext cx="4495800" cy="276999"/>
          </a:xfrm>
          <a:prstGeom prst="rect">
            <a:avLst/>
          </a:prstGeom>
          <a:noFill/>
        </p:spPr>
        <p:txBody>
          <a:bodyPr wrap="square" rtlCol="0">
            <a:spAutoFit/>
          </a:bodyPr>
          <a:lstStyle/>
          <a:p>
            <a:r>
              <a:rPr lang="en-US" sz="1200" i="1" dirty="0">
                <a:solidFill>
                  <a:schemeClr val="bg1"/>
                </a:solidFill>
              </a:rPr>
              <a:t>Source: SCEDC</a:t>
            </a:r>
          </a:p>
        </p:txBody>
      </p:sp>
      <p:pic>
        <p:nvPicPr>
          <p:cNvPr id="3" name="Picture 2" descr="A house that has a sign on the side of a road&#10;&#10;Description automatically generated">
            <a:extLst>
              <a:ext uri="{FF2B5EF4-FFF2-40B4-BE49-F238E27FC236}">
                <a16:creationId xmlns:a16="http://schemas.microsoft.com/office/drawing/2014/main" id="{996F2ED1-D2B3-4143-AA18-5B93583EAFFB}"/>
              </a:ext>
            </a:extLst>
          </p:cNvPr>
          <p:cNvPicPr>
            <a:picLocks noChangeAspect="1"/>
          </p:cNvPicPr>
          <p:nvPr/>
        </p:nvPicPr>
        <p:blipFill rotWithShape="1">
          <a:blip r:embed="rId5">
            <a:extLst>
              <a:ext uri="{28A0092B-C50C-407E-A947-70E740481C1C}">
                <a14:useLocalDpi xmlns:a14="http://schemas.microsoft.com/office/drawing/2010/main" val="0"/>
              </a:ext>
            </a:extLst>
          </a:blip>
          <a:srcRect t="21492" b="26286"/>
          <a:stretch/>
        </p:blipFill>
        <p:spPr>
          <a:xfrm>
            <a:off x="-28931" y="0"/>
            <a:ext cx="9189027" cy="3598938"/>
          </a:xfrm>
          <a:prstGeom prst="rect">
            <a:avLst/>
          </a:prstGeom>
        </p:spPr>
      </p:pic>
      <p:pic>
        <p:nvPicPr>
          <p:cNvPr id="6" name="Picture 5" descr="A house that is parked on the side of a building&#10;&#10;Description automatically generated">
            <a:extLst>
              <a:ext uri="{FF2B5EF4-FFF2-40B4-BE49-F238E27FC236}">
                <a16:creationId xmlns:a16="http://schemas.microsoft.com/office/drawing/2014/main" id="{B53B68D1-F400-4499-A1A9-D207B0F5350D}"/>
              </a:ext>
            </a:extLst>
          </p:cNvPr>
          <p:cNvPicPr>
            <a:picLocks noChangeAspect="1"/>
          </p:cNvPicPr>
          <p:nvPr/>
        </p:nvPicPr>
        <p:blipFill rotWithShape="1">
          <a:blip r:embed="rId6">
            <a:extLst>
              <a:ext uri="{28A0092B-C50C-407E-A947-70E740481C1C}">
                <a14:useLocalDpi xmlns:a14="http://schemas.microsoft.com/office/drawing/2010/main" val="0"/>
              </a:ext>
            </a:extLst>
          </a:blip>
          <a:srcRect t="14808" b="25000"/>
          <a:stretch/>
        </p:blipFill>
        <p:spPr>
          <a:xfrm>
            <a:off x="-1066800" y="3571668"/>
            <a:ext cx="7354094" cy="3319901"/>
          </a:xfrm>
          <a:prstGeom prst="rect">
            <a:avLst/>
          </a:prstGeom>
        </p:spPr>
      </p:pic>
      <p:pic>
        <p:nvPicPr>
          <p:cNvPr id="4" name="Picture 3" descr="A house that has a sign on the side of a road&#10;&#10;Description automatically generated">
            <a:extLst>
              <a:ext uri="{FF2B5EF4-FFF2-40B4-BE49-F238E27FC236}">
                <a16:creationId xmlns:a16="http://schemas.microsoft.com/office/drawing/2014/main" id="{5588B9B3-D610-42F3-A5BB-A0BE390A4895}"/>
              </a:ext>
            </a:extLst>
          </p:cNvPr>
          <p:cNvPicPr>
            <a:picLocks noChangeAspect="1"/>
          </p:cNvPicPr>
          <p:nvPr/>
        </p:nvPicPr>
        <p:blipFill rotWithShape="1">
          <a:blip r:embed="rId7">
            <a:extLst>
              <a:ext uri="{28A0092B-C50C-407E-A947-70E740481C1C}">
                <a14:useLocalDpi xmlns:a14="http://schemas.microsoft.com/office/drawing/2010/main" val="0"/>
              </a:ext>
            </a:extLst>
          </a:blip>
          <a:srcRect l="15426" t="17436" r="16243" b="18506"/>
          <a:stretch/>
        </p:blipFill>
        <p:spPr>
          <a:xfrm>
            <a:off x="-762000" y="0"/>
            <a:ext cx="5169035" cy="3634363"/>
          </a:xfrm>
          <a:prstGeom prst="rect">
            <a:avLst/>
          </a:prstGeom>
        </p:spPr>
      </p:pic>
    </p:spTree>
    <p:extLst>
      <p:ext uri="{BB962C8B-B14F-4D97-AF65-F5344CB8AC3E}">
        <p14:creationId xmlns:p14="http://schemas.microsoft.com/office/powerpoint/2010/main" val="238586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Agenda</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584200" y="1374871"/>
            <a:ext cx="7874000"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742950" indent="-742950" algn="l">
              <a:spcBef>
                <a:spcPts val="500"/>
              </a:spcBef>
              <a:buFont typeface="+mj-lt"/>
              <a:buAutoNum type="arabicPeriod"/>
            </a:pPr>
            <a:r>
              <a:rPr lang="en-US" sz="3600" dirty="0">
                <a:solidFill>
                  <a:srgbClr val="3C465E"/>
                </a:solidFill>
              </a:rPr>
              <a:t>Advantage Random Lake Group</a:t>
            </a:r>
          </a:p>
          <a:p>
            <a:pPr marL="742950" indent="-742950" algn="l">
              <a:spcBef>
                <a:spcPts val="500"/>
              </a:spcBef>
              <a:buFont typeface="+mj-lt"/>
              <a:buAutoNum type="arabicPeriod"/>
            </a:pPr>
            <a:r>
              <a:rPr lang="en-US" sz="3600" dirty="0">
                <a:solidFill>
                  <a:srgbClr val="3C465E"/>
                </a:solidFill>
              </a:rPr>
              <a:t>Why are we here?</a:t>
            </a:r>
          </a:p>
          <a:p>
            <a:pPr marL="742950" indent="-742950" algn="l">
              <a:spcBef>
                <a:spcPts val="500"/>
              </a:spcBef>
              <a:buFont typeface="+mj-lt"/>
              <a:buAutoNum type="arabicPeriod"/>
            </a:pPr>
            <a:r>
              <a:rPr lang="en-US" sz="3600" dirty="0">
                <a:solidFill>
                  <a:srgbClr val="3C465E"/>
                </a:solidFill>
              </a:rPr>
              <a:t>Current Challenges</a:t>
            </a:r>
          </a:p>
          <a:p>
            <a:pPr marL="742950" indent="-742950" algn="l">
              <a:spcBef>
                <a:spcPts val="500"/>
              </a:spcBef>
              <a:buFont typeface="+mj-lt"/>
              <a:buAutoNum type="arabicPeriod"/>
            </a:pPr>
            <a:r>
              <a:rPr lang="en-US" sz="3600" dirty="0">
                <a:solidFill>
                  <a:srgbClr val="3C465E"/>
                </a:solidFill>
              </a:rPr>
              <a:t>Community Survey</a:t>
            </a:r>
          </a:p>
          <a:p>
            <a:pPr marL="742950" indent="-742950" algn="l">
              <a:spcBef>
                <a:spcPts val="500"/>
              </a:spcBef>
              <a:buFont typeface="+mj-lt"/>
              <a:buAutoNum type="arabicPeriod"/>
            </a:pPr>
            <a:r>
              <a:rPr lang="en-US" sz="3600" dirty="0">
                <a:solidFill>
                  <a:srgbClr val="3C465E"/>
                </a:solidFill>
              </a:rPr>
              <a:t>Demographics &amp; Trends (Ecosystem)</a:t>
            </a:r>
          </a:p>
          <a:p>
            <a:pPr marL="742950" indent="-742950" algn="l">
              <a:spcBef>
                <a:spcPts val="500"/>
              </a:spcBef>
              <a:buFont typeface="+mj-lt"/>
              <a:buAutoNum type="arabicPeriod"/>
            </a:pPr>
            <a:r>
              <a:rPr lang="en-US" sz="3600" dirty="0">
                <a:solidFill>
                  <a:srgbClr val="3C465E"/>
                </a:solidFill>
              </a:rPr>
              <a:t>Possible Solutions</a:t>
            </a:r>
          </a:p>
          <a:p>
            <a:pPr marL="742950" indent="-742950" algn="l">
              <a:spcBef>
                <a:spcPts val="500"/>
              </a:spcBef>
              <a:buFont typeface="+mj-lt"/>
              <a:buAutoNum type="arabicPeriod"/>
            </a:pPr>
            <a:r>
              <a:rPr lang="en-US" sz="3600" dirty="0">
                <a:solidFill>
                  <a:srgbClr val="3C465E"/>
                </a:solidFill>
              </a:rPr>
              <a:t>Development Hotspots</a:t>
            </a:r>
          </a:p>
        </p:txBody>
      </p:sp>
    </p:spTree>
    <p:extLst>
      <p:ext uri="{BB962C8B-B14F-4D97-AF65-F5344CB8AC3E}">
        <p14:creationId xmlns:p14="http://schemas.microsoft.com/office/powerpoint/2010/main" val="2652497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Households with Children</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20</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ercent of households with children">
            <a:extLst>
              <a:ext uri="{FF2B5EF4-FFF2-40B4-BE49-F238E27FC236}">
                <a16:creationId xmlns:a16="http://schemas.microsoft.com/office/drawing/2014/main" id="{282F1B59-C201-4DDA-956C-9544BCA5B2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19" y="1371600"/>
            <a:ext cx="8717159" cy="438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4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County Trends</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21</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4C99704-CF50-49D4-ADC6-64EE557B6166}"/>
              </a:ext>
            </a:extLst>
          </p:cNvPr>
          <p:cNvPicPr>
            <a:picLocks noChangeAspect="1"/>
          </p:cNvPicPr>
          <p:nvPr/>
        </p:nvPicPr>
        <p:blipFill>
          <a:blip r:embed="rId5"/>
          <a:stretch>
            <a:fillRect/>
          </a:stretch>
        </p:blipFill>
        <p:spPr>
          <a:xfrm>
            <a:off x="584200" y="1499637"/>
            <a:ext cx="7696200" cy="1032196"/>
          </a:xfrm>
          <a:prstGeom prst="rect">
            <a:avLst/>
          </a:prstGeom>
        </p:spPr>
      </p:pic>
      <p:sp>
        <p:nvSpPr>
          <p:cNvPr id="3" name="Rectangle 2">
            <a:extLst>
              <a:ext uri="{FF2B5EF4-FFF2-40B4-BE49-F238E27FC236}">
                <a16:creationId xmlns:a16="http://schemas.microsoft.com/office/drawing/2014/main" id="{231232B9-A825-41B1-B1B5-461FD2E2278D}"/>
              </a:ext>
            </a:extLst>
          </p:cNvPr>
          <p:cNvSpPr/>
          <p:nvPr/>
        </p:nvSpPr>
        <p:spPr>
          <a:xfrm>
            <a:off x="3307786" y="2625743"/>
            <a:ext cx="2366353" cy="1015663"/>
          </a:xfrm>
          <a:prstGeom prst="rect">
            <a:avLst/>
          </a:prstGeom>
        </p:spPr>
        <p:txBody>
          <a:bodyPr wrap="none">
            <a:spAutoFit/>
          </a:bodyPr>
          <a:lstStyle/>
          <a:p>
            <a:r>
              <a:rPr lang="en-US" sz="6000" b="1" dirty="0">
                <a:solidFill>
                  <a:srgbClr val="FF0000"/>
                </a:solidFill>
                <a:latin typeface="Arial" panose="020B0604020202020204" pitchFamily="34" charset="0"/>
                <a:cs typeface="Arial" panose="020B0604020202020204" pitchFamily="34" charset="0"/>
              </a:rPr>
              <a:t>18.4%</a:t>
            </a:r>
          </a:p>
        </p:txBody>
      </p:sp>
      <p:pic>
        <p:nvPicPr>
          <p:cNvPr id="1026" name="Picture 2" descr="Image result for family pictur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 y="2931678"/>
            <a:ext cx="2657475"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family pictu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52354" y="2931678"/>
            <a:ext cx="2659308"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non traditional family pictur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92889" y="3807500"/>
            <a:ext cx="2381250" cy="24860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B6AFDAB-DCCF-423B-945B-7A4EC1BF078E}"/>
              </a:ext>
            </a:extLst>
          </p:cNvPr>
          <p:cNvSpPr txBox="1"/>
          <p:nvPr/>
        </p:nvSpPr>
        <p:spPr>
          <a:xfrm>
            <a:off x="54385" y="6053768"/>
            <a:ext cx="4495800" cy="276999"/>
          </a:xfrm>
          <a:prstGeom prst="rect">
            <a:avLst/>
          </a:prstGeom>
          <a:noFill/>
        </p:spPr>
        <p:txBody>
          <a:bodyPr wrap="square" rtlCol="0">
            <a:spAutoFit/>
          </a:bodyPr>
          <a:lstStyle/>
          <a:p>
            <a:r>
              <a:rPr lang="en-US" sz="1200" i="1" dirty="0"/>
              <a:t>Source: Wisconsin State Journal, July 22, 2015</a:t>
            </a:r>
          </a:p>
        </p:txBody>
      </p:sp>
    </p:spTree>
    <p:extLst>
      <p:ext uri="{BB962C8B-B14F-4D97-AF65-F5344CB8AC3E}">
        <p14:creationId xmlns:p14="http://schemas.microsoft.com/office/powerpoint/2010/main" val="81407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7315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Simply More Renters</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22</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E1BC36B-65A5-44A3-8822-13E621A30886}"/>
              </a:ext>
            </a:extLst>
          </p:cNvPr>
          <p:cNvPicPr>
            <a:picLocks noChangeAspect="1"/>
          </p:cNvPicPr>
          <p:nvPr/>
        </p:nvPicPr>
        <p:blipFill>
          <a:blip r:embed="rId5"/>
          <a:stretch>
            <a:fillRect/>
          </a:stretch>
        </p:blipFill>
        <p:spPr>
          <a:xfrm>
            <a:off x="152399" y="1519398"/>
            <a:ext cx="4400577" cy="4053644"/>
          </a:xfrm>
          <a:prstGeom prst="rect">
            <a:avLst/>
          </a:prstGeom>
        </p:spPr>
      </p:pic>
      <p:pic>
        <p:nvPicPr>
          <p:cNvPr id="4" name="Picture 3">
            <a:extLst>
              <a:ext uri="{FF2B5EF4-FFF2-40B4-BE49-F238E27FC236}">
                <a16:creationId xmlns:a16="http://schemas.microsoft.com/office/drawing/2014/main" id="{AAF0AF04-B281-4ABC-863A-832DACAD7038}"/>
              </a:ext>
            </a:extLst>
          </p:cNvPr>
          <p:cNvPicPr>
            <a:picLocks noChangeAspect="1"/>
          </p:cNvPicPr>
          <p:nvPr/>
        </p:nvPicPr>
        <p:blipFill>
          <a:blip r:embed="rId6"/>
          <a:stretch>
            <a:fillRect/>
          </a:stretch>
        </p:blipFill>
        <p:spPr>
          <a:xfrm>
            <a:off x="4584232" y="1519397"/>
            <a:ext cx="4419600" cy="4053644"/>
          </a:xfrm>
          <a:prstGeom prst="rect">
            <a:avLst/>
          </a:prstGeom>
        </p:spPr>
      </p:pic>
      <p:cxnSp>
        <p:nvCxnSpPr>
          <p:cNvPr id="12" name="Straight Connector 11">
            <a:extLst>
              <a:ext uri="{FF2B5EF4-FFF2-40B4-BE49-F238E27FC236}">
                <a16:creationId xmlns:a16="http://schemas.microsoft.com/office/drawing/2014/main" id="{50862AF3-D7DD-4A24-A853-2242B02FB023}"/>
              </a:ext>
            </a:extLst>
          </p:cNvPr>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1662DD0-F0E5-4ABB-AA62-DB7CC647CCE8}"/>
              </a:ext>
            </a:extLst>
          </p:cNvPr>
          <p:cNvSpPr/>
          <p:nvPr/>
        </p:nvSpPr>
        <p:spPr>
          <a:xfrm>
            <a:off x="152398" y="5743466"/>
            <a:ext cx="8763001" cy="276999"/>
          </a:xfrm>
          <a:prstGeom prst="rect">
            <a:avLst/>
          </a:prstGeom>
        </p:spPr>
        <p:txBody>
          <a:bodyPr wrap="square">
            <a:spAutoFit/>
          </a:bodyPr>
          <a:lstStyle/>
          <a:p>
            <a:r>
              <a:rPr lang="en-US" sz="1200" dirty="0"/>
              <a:t>Source: https://www.pewresearch.org/fact-tank/2017/07/19/more-u-s-households-are-renting-than-at-any-point-in-50-years/</a:t>
            </a:r>
          </a:p>
        </p:txBody>
      </p:sp>
    </p:spTree>
    <p:extLst>
      <p:ext uri="{BB962C8B-B14F-4D97-AF65-F5344CB8AC3E}">
        <p14:creationId xmlns:p14="http://schemas.microsoft.com/office/powerpoint/2010/main" val="2077567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5-Mile Age Distribution </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23</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9D27A55-1253-4981-B489-4F8ECA8CD00D}"/>
              </a:ext>
            </a:extLst>
          </p:cNvPr>
          <p:cNvPicPr>
            <a:picLocks noChangeAspect="1"/>
          </p:cNvPicPr>
          <p:nvPr/>
        </p:nvPicPr>
        <p:blipFill>
          <a:blip r:embed="rId5"/>
          <a:stretch>
            <a:fillRect/>
          </a:stretch>
        </p:blipFill>
        <p:spPr>
          <a:xfrm>
            <a:off x="1066800" y="923721"/>
            <a:ext cx="7010400" cy="5176384"/>
          </a:xfrm>
          <a:prstGeom prst="rect">
            <a:avLst/>
          </a:prstGeom>
        </p:spPr>
      </p:pic>
      <p:sp>
        <p:nvSpPr>
          <p:cNvPr id="3" name="Rectangle 2">
            <a:extLst>
              <a:ext uri="{FF2B5EF4-FFF2-40B4-BE49-F238E27FC236}">
                <a16:creationId xmlns:a16="http://schemas.microsoft.com/office/drawing/2014/main" id="{4ABDBC3E-0967-48A0-97E0-1D4EF1CADFC7}"/>
              </a:ext>
            </a:extLst>
          </p:cNvPr>
          <p:cNvSpPr/>
          <p:nvPr/>
        </p:nvSpPr>
        <p:spPr>
          <a:xfrm>
            <a:off x="31687" y="6024828"/>
            <a:ext cx="4572000" cy="276999"/>
          </a:xfrm>
          <a:prstGeom prst="rect">
            <a:avLst/>
          </a:prstGeom>
        </p:spPr>
        <p:txBody>
          <a:bodyPr>
            <a:spAutoFit/>
          </a:bodyPr>
          <a:lstStyle/>
          <a:p>
            <a:r>
              <a:rPr lang="en-US" sz="1200" dirty="0">
                <a:solidFill>
                  <a:srgbClr val="444444"/>
                </a:solidFill>
                <a:latin typeface="Arial" panose="020B0604020202020204" pitchFamily="34" charset="0"/>
              </a:rPr>
              <a:t>Source: Applied Geographic Solutions, 2018 (LocateinWI.com)</a:t>
            </a:r>
            <a:endParaRPr lang="en-US" sz="1200" dirty="0"/>
          </a:p>
        </p:txBody>
      </p:sp>
      <p:sp>
        <p:nvSpPr>
          <p:cNvPr id="4" name="Arrow: Down 3">
            <a:extLst>
              <a:ext uri="{FF2B5EF4-FFF2-40B4-BE49-F238E27FC236}">
                <a16:creationId xmlns:a16="http://schemas.microsoft.com/office/drawing/2014/main" id="{B015EAE5-D3E2-4A70-9B85-11519AF7FF0D}"/>
              </a:ext>
            </a:extLst>
          </p:cNvPr>
          <p:cNvSpPr/>
          <p:nvPr/>
        </p:nvSpPr>
        <p:spPr>
          <a:xfrm>
            <a:off x="5867400" y="1716716"/>
            <a:ext cx="457200" cy="91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98CACDE-01E3-4D93-AAB4-4B0EE227B63B}"/>
              </a:ext>
            </a:extLst>
          </p:cNvPr>
          <p:cNvSpPr/>
          <p:nvPr/>
        </p:nvSpPr>
        <p:spPr>
          <a:xfrm>
            <a:off x="3352800" y="2288776"/>
            <a:ext cx="457200" cy="91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8BF4290B-B19E-44AB-B5A5-008A5749FED2}"/>
              </a:ext>
            </a:extLst>
          </p:cNvPr>
          <p:cNvSpPr/>
          <p:nvPr/>
        </p:nvSpPr>
        <p:spPr>
          <a:xfrm>
            <a:off x="7162800" y="1546659"/>
            <a:ext cx="457200" cy="9144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AEC8BA-4F21-4389-AF29-A5BCBECC6EA0}"/>
              </a:ext>
            </a:extLst>
          </p:cNvPr>
          <p:cNvSpPr/>
          <p:nvPr/>
        </p:nvSpPr>
        <p:spPr>
          <a:xfrm>
            <a:off x="7589396" y="2566200"/>
            <a:ext cx="1757804" cy="1631216"/>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Likely Condo, Rentals &amp; Assisted Living</a:t>
            </a:r>
          </a:p>
        </p:txBody>
      </p:sp>
      <p:sp>
        <p:nvSpPr>
          <p:cNvPr id="16" name="Rectangle 15">
            <a:extLst>
              <a:ext uri="{FF2B5EF4-FFF2-40B4-BE49-F238E27FC236}">
                <a16:creationId xmlns:a16="http://schemas.microsoft.com/office/drawing/2014/main" id="{25880707-5425-4B03-9D10-991FA683F04A}"/>
              </a:ext>
            </a:extLst>
          </p:cNvPr>
          <p:cNvSpPr/>
          <p:nvPr/>
        </p:nvSpPr>
        <p:spPr>
          <a:xfrm>
            <a:off x="6135274" y="2672059"/>
            <a:ext cx="1484726" cy="1323439"/>
          </a:xfrm>
          <a:prstGeom prst="rect">
            <a:avLst/>
          </a:prstGeom>
        </p:spPr>
        <p:txBody>
          <a:bodyPr wrap="square">
            <a:spAutoFit/>
          </a:bodyPr>
          <a:lstStyle/>
          <a:p>
            <a:r>
              <a:rPr lang="en-US" sz="2000" b="1" dirty="0">
                <a:latin typeface="Arial" panose="020B0604020202020204" pitchFamily="34" charset="0"/>
                <a:cs typeface="Arial" panose="020B0604020202020204" pitchFamily="34" charset="0"/>
              </a:rPr>
              <a:t>Likely condo &amp; smaller home</a:t>
            </a:r>
          </a:p>
        </p:txBody>
      </p:sp>
      <p:sp>
        <p:nvSpPr>
          <p:cNvPr id="19" name="Rectangle 18">
            <a:extLst>
              <a:ext uri="{FF2B5EF4-FFF2-40B4-BE49-F238E27FC236}">
                <a16:creationId xmlns:a16="http://schemas.microsoft.com/office/drawing/2014/main" id="{3DFF1B27-F959-4A6A-8A60-EEED0191DAE7}"/>
              </a:ext>
            </a:extLst>
          </p:cNvPr>
          <p:cNvSpPr/>
          <p:nvPr/>
        </p:nvSpPr>
        <p:spPr>
          <a:xfrm>
            <a:off x="3698644" y="2038090"/>
            <a:ext cx="1140056" cy="707886"/>
          </a:xfrm>
          <a:prstGeom prst="rect">
            <a:avLst/>
          </a:prstGeom>
        </p:spPr>
        <p:txBody>
          <a:bodyPr wrap="none">
            <a:spAutoFit/>
          </a:bodyPr>
          <a:lstStyle/>
          <a:p>
            <a:pPr algn="ctr"/>
            <a:r>
              <a:rPr lang="en-US" sz="2000" b="1" dirty="0">
                <a:latin typeface="Arial" panose="020B0604020202020204" pitchFamily="34" charset="0"/>
                <a:cs typeface="Arial" panose="020B0604020202020204" pitchFamily="34" charset="0"/>
              </a:rPr>
              <a:t>Likely </a:t>
            </a:r>
          </a:p>
          <a:p>
            <a:pPr algn="ctr"/>
            <a:r>
              <a:rPr lang="en-US" sz="2000" b="1" dirty="0">
                <a:latin typeface="Arial" panose="020B0604020202020204" pitchFamily="34" charset="0"/>
                <a:cs typeface="Arial" panose="020B0604020202020204" pitchFamily="34" charset="0"/>
              </a:rPr>
              <a:t>Renters</a:t>
            </a:r>
          </a:p>
        </p:txBody>
      </p:sp>
      <p:sp>
        <p:nvSpPr>
          <p:cNvPr id="20" name="Rectangle 19">
            <a:extLst>
              <a:ext uri="{FF2B5EF4-FFF2-40B4-BE49-F238E27FC236}">
                <a16:creationId xmlns:a16="http://schemas.microsoft.com/office/drawing/2014/main" id="{E47B7F2E-2DE7-45A6-96A8-0AE171BFDDE6}"/>
              </a:ext>
            </a:extLst>
          </p:cNvPr>
          <p:cNvSpPr/>
          <p:nvPr/>
        </p:nvSpPr>
        <p:spPr>
          <a:xfrm>
            <a:off x="1981200" y="1376249"/>
            <a:ext cx="3200400" cy="400110"/>
          </a:xfrm>
          <a:prstGeom prst="rect">
            <a:avLst/>
          </a:prstGeom>
        </p:spPr>
        <p:txBody>
          <a:bodyPr wrap="square">
            <a:spAutoFit/>
          </a:bodyPr>
          <a:lstStyle/>
          <a:p>
            <a:pPr algn="ctr"/>
            <a:r>
              <a:rPr lang="en-US" sz="2000" b="1" dirty="0">
                <a:latin typeface="Arial" panose="020B0604020202020204" pitchFamily="34" charset="0"/>
                <a:cs typeface="Arial" panose="020B0604020202020204" pitchFamily="34" charset="0"/>
              </a:rPr>
              <a:t>Future Housing Needs</a:t>
            </a:r>
          </a:p>
        </p:txBody>
      </p:sp>
    </p:spTree>
    <p:extLst>
      <p:ext uri="{BB962C8B-B14F-4D97-AF65-F5344CB8AC3E}">
        <p14:creationId xmlns:p14="http://schemas.microsoft.com/office/powerpoint/2010/main" val="5985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p:bldP spid="16" grpId="0"/>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CCDEDA-4E43-436D-9107-FFBC7D214E45}"/>
              </a:ext>
            </a:extLst>
          </p:cNvPr>
          <p:cNvPicPr>
            <a:picLocks noChangeAspect="1"/>
          </p:cNvPicPr>
          <p:nvPr/>
        </p:nvPicPr>
        <p:blipFill>
          <a:blip r:embed="rId2"/>
          <a:stretch>
            <a:fillRect/>
          </a:stretch>
        </p:blipFill>
        <p:spPr>
          <a:xfrm>
            <a:off x="229482" y="1163140"/>
            <a:ext cx="8685036" cy="4373267"/>
          </a:xfrm>
          <a:prstGeom prst="rect">
            <a:avLst/>
          </a:prstGeom>
        </p:spPr>
      </p:pic>
      <p:pic>
        <p:nvPicPr>
          <p:cNvPr id="3" name="Picture 3">
            <a:extLst>
              <a:ext uri="{FF2B5EF4-FFF2-40B4-BE49-F238E27FC236}">
                <a16:creationId xmlns:a16="http://schemas.microsoft.com/office/drawing/2014/main" id="{1D299178-A917-480A-ABF6-2D0B59169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2">
            <a:extLst>
              <a:ext uri="{FF2B5EF4-FFF2-40B4-BE49-F238E27FC236}">
                <a16:creationId xmlns:a16="http://schemas.microsoft.com/office/drawing/2014/main" id="{6EA54D17-3ECB-48D1-887A-EBF94C47761D}"/>
              </a:ext>
            </a:extLst>
          </p:cNvPr>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24</a:t>
            </a:fld>
            <a:endParaRPr lang="en-US" sz="1400" b="1" dirty="0">
              <a:solidFill>
                <a:schemeClr val="bg1"/>
              </a:solidFill>
              <a:latin typeface="Arial" panose="020B0604020202020204" pitchFamily="34" charset="0"/>
              <a:cs typeface="Arial" panose="020B0604020202020204" pitchFamily="34" charset="0"/>
            </a:endParaRPr>
          </a:p>
        </p:txBody>
      </p:sp>
      <p:pic>
        <p:nvPicPr>
          <p:cNvPr id="5" name="Picture 2" descr="C:\Users\SCEDC_3\Desktop\SCEDC_logo_AltOpt1_Rev_OL.png">
            <a:extLst>
              <a:ext uri="{FF2B5EF4-FFF2-40B4-BE49-F238E27FC236}">
                <a16:creationId xmlns:a16="http://schemas.microsoft.com/office/drawing/2014/main" id="{2FC20E2A-0A8D-46F3-8B38-A1EF385054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B2D042E-7C20-4D71-A602-6A3F079B01B9}"/>
              </a:ext>
            </a:extLst>
          </p:cNvPr>
          <p:cNvSpPr/>
          <p:nvPr/>
        </p:nvSpPr>
        <p:spPr>
          <a:xfrm>
            <a:off x="457200" y="226367"/>
            <a:ext cx="8458200" cy="830997"/>
          </a:xfrm>
          <a:prstGeom prst="rect">
            <a:avLst/>
          </a:prstGeom>
        </p:spPr>
        <p:txBody>
          <a:bodyPr wrap="square">
            <a:spAutoFit/>
          </a:bodyPr>
          <a:lstStyle/>
          <a:p>
            <a:pPr lvl="0">
              <a:spcBef>
                <a:spcPct val="20000"/>
              </a:spcBef>
              <a:defRPr/>
            </a:pPr>
            <a:r>
              <a:rPr lang="en-US" sz="4800" dirty="0">
                <a:latin typeface="Arial"/>
                <a:cs typeface="Arial"/>
              </a:rPr>
              <a:t>Random Lake Income</a:t>
            </a:r>
          </a:p>
        </p:txBody>
      </p:sp>
      <p:cxnSp>
        <p:nvCxnSpPr>
          <p:cNvPr id="7" name="Straight Connector 6">
            <a:extLst>
              <a:ext uri="{FF2B5EF4-FFF2-40B4-BE49-F238E27FC236}">
                <a16:creationId xmlns:a16="http://schemas.microsoft.com/office/drawing/2014/main" id="{1629730E-F9A9-48BD-B16B-C9FF9B283569}"/>
              </a:ext>
            </a:extLst>
          </p:cNvPr>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2335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County Population Trends</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25</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0DEFAF7-3535-4D12-9E3A-587E6A85D832}"/>
              </a:ext>
            </a:extLst>
          </p:cNvPr>
          <p:cNvPicPr>
            <a:picLocks noChangeAspect="1"/>
          </p:cNvPicPr>
          <p:nvPr/>
        </p:nvPicPr>
        <p:blipFill>
          <a:blip r:embed="rId5"/>
          <a:stretch>
            <a:fillRect/>
          </a:stretch>
        </p:blipFill>
        <p:spPr>
          <a:xfrm>
            <a:off x="675398" y="1092579"/>
            <a:ext cx="7817667" cy="5241535"/>
          </a:xfrm>
          <a:prstGeom prst="rect">
            <a:avLst/>
          </a:prstGeom>
        </p:spPr>
      </p:pic>
      <p:sp>
        <p:nvSpPr>
          <p:cNvPr id="9" name="TextBox 8">
            <a:extLst>
              <a:ext uri="{FF2B5EF4-FFF2-40B4-BE49-F238E27FC236}">
                <a16:creationId xmlns:a16="http://schemas.microsoft.com/office/drawing/2014/main" id="{2A7798B9-6938-44DF-8D6C-646E89F20F91}"/>
              </a:ext>
            </a:extLst>
          </p:cNvPr>
          <p:cNvSpPr txBox="1"/>
          <p:nvPr/>
        </p:nvSpPr>
        <p:spPr>
          <a:xfrm>
            <a:off x="54385" y="6053768"/>
            <a:ext cx="4495800" cy="276999"/>
          </a:xfrm>
          <a:prstGeom prst="rect">
            <a:avLst/>
          </a:prstGeom>
          <a:noFill/>
        </p:spPr>
        <p:txBody>
          <a:bodyPr wrap="square" rtlCol="0">
            <a:spAutoFit/>
          </a:bodyPr>
          <a:lstStyle/>
          <a:p>
            <a:r>
              <a:rPr lang="en-US" sz="1200" i="1" dirty="0"/>
              <a:t>Source: Wis. Department of Administration </a:t>
            </a:r>
          </a:p>
        </p:txBody>
      </p:sp>
      <p:sp>
        <p:nvSpPr>
          <p:cNvPr id="13" name="TextBox 12">
            <a:extLst>
              <a:ext uri="{FF2B5EF4-FFF2-40B4-BE49-F238E27FC236}">
                <a16:creationId xmlns:a16="http://schemas.microsoft.com/office/drawing/2014/main" id="{00FC58AD-A43B-4C3B-A6E4-0F6156FA5EB2}"/>
              </a:ext>
            </a:extLst>
          </p:cNvPr>
          <p:cNvSpPr txBox="1"/>
          <p:nvPr/>
        </p:nvSpPr>
        <p:spPr>
          <a:xfrm>
            <a:off x="5334000" y="2209800"/>
            <a:ext cx="1676400" cy="461665"/>
          </a:xfrm>
          <a:prstGeom prst="rect">
            <a:avLst/>
          </a:prstGeom>
          <a:noFill/>
        </p:spPr>
        <p:txBody>
          <a:bodyPr wrap="square" rtlCol="0">
            <a:spAutoFit/>
          </a:bodyPr>
          <a:lstStyle/>
          <a:p>
            <a:r>
              <a:rPr lang="en-US" sz="2400" b="1" dirty="0">
                <a:solidFill>
                  <a:srgbClr val="FF0000"/>
                </a:solidFill>
              </a:rPr>
              <a:t>Sheboygan</a:t>
            </a:r>
          </a:p>
        </p:txBody>
      </p:sp>
      <p:sp>
        <p:nvSpPr>
          <p:cNvPr id="14" name="TextBox 13">
            <a:extLst>
              <a:ext uri="{FF2B5EF4-FFF2-40B4-BE49-F238E27FC236}">
                <a16:creationId xmlns:a16="http://schemas.microsoft.com/office/drawing/2014/main" id="{A62C6748-09C3-430B-83DA-72698CE705B7}"/>
              </a:ext>
            </a:extLst>
          </p:cNvPr>
          <p:cNvSpPr txBox="1"/>
          <p:nvPr/>
        </p:nvSpPr>
        <p:spPr>
          <a:xfrm>
            <a:off x="4591454" y="1268759"/>
            <a:ext cx="2418945" cy="461665"/>
          </a:xfrm>
          <a:prstGeom prst="rect">
            <a:avLst/>
          </a:prstGeom>
          <a:noFill/>
        </p:spPr>
        <p:txBody>
          <a:bodyPr wrap="square" rtlCol="0">
            <a:spAutoFit/>
          </a:bodyPr>
          <a:lstStyle/>
          <a:p>
            <a:r>
              <a:rPr lang="en-US" sz="2400" b="1" dirty="0">
                <a:solidFill>
                  <a:srgbClr val="0070C0"/>
                </a:solidFill>
              </a:rPr>
              <a:t>Washington</a:t>
            </a:r>
          </a:p>
        </p:txBody>
      </p:sp>
      <p:sp>
        <p:nvSpPr>
          <p:cNvPr id="15" name="TextBox 14">
            <a:extLst>
              <a:ext uri="{FF2B5EF4-FFF2-40B4-BE49-F238E27FC236}">
                <a16:creationId xmlns:a16="http://schemas.microsoft.com/office/drawing/2014/main" id="{3BCA043C-621C-448F-BC84-7D14CC5E4467}"/>
              </a:ext>
            </a:extLst>
          </p:cNvPr>
          <p:cNvSpPr txBox="1"/>
          <p:nvPr/>
        </p:nvSpPr>
        <p:spPr>
          <a:xfrm>
            <a:off x="2953965" y="3764889"/>
            <a:ext cx="2418945" cy="461665"/>
          </a:xfrm>
          <a:prstGeom prst="rect">
            <a:avLst/>
          </a:prstGeom>
          <a:noFill/>
        </p:spPr>
        <p:txBody>
          <a:bodyPr wrap="square" rtlCol="0">
            <a:spAutoFit/>
          </a:bodyPr>
          <a:lstStyle/>
          <a:p>
            <a:r>
              <a:rPr lang="en-US" sz="2400" b="1" dirty="0">
                <a:solidFill>
                  <a:schemeClr val="bg1">
                    <a:lumMod val="50000"/>
                  </a:schemeClr>
                </a:solidFill>
              </a:rPr>
              <a:t>Ozaukee</a:t>
            </a:r>
          </a:p>
        </p:txBody>
      </p:sp>
    </p:spTree>
    <p:extLst>
      <p:ext uri="{BB962C8B-B14F-4D97-AF65-F5344CB8AC3E}">
        <p14:creationId xmlns:p14="http://schemas.microsoft.com/office/powerpoint/2010/main" val="24310438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green field in front of a house&#10;&#10;Description automatically generated">
            <a:extLst>
              <a:ext uri="{FF2B5EF4-FFF2-40B4-BE49-F238E27FC236}">
                <a16:creationId xmlns:a16="http://schemas.microsoft.com/office/drawing/2014/main" id="{B4A3F518-357A-48A3-B506-2A1699AE3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0"/>
            <a:ext cx="13487400" cy="7155061"/>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What we know - Community</a:t>
            </a:r>
          </a:p>
        </p:txBody>
      </p:sp>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26</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191444"/>
            <a:ext cx="8610600" cy="494658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500"/>
              </a:spcBef>
              <a:buFont typeface="Arial" panose="020B0604020202020204" pitchFamily="34" charset="0"/>
              <a:buChar char="•"/>
            </a:pPr>
            <a:r>
              <a:rPr lang="en-US" b="1" dirty="0">
                <a:solidFill>
                  <a:schemeClr val="bg1"/>
                </a:solidFill>
              </a:rPr>
              <a:t>Revenues to support community institutions not keeping up with inflation</a:t>
            </a:r>
          </a:p>
          <a:p>
            <a:pPr marL="457200" indent="-457200" algn="l">
              <a:spcBef>
                <a:spcPts val="500"/>
              </a:spcBef>
              <a:buFont typeface="Arial" panose="020B0604020202020204" pitchFamily="34" charset="0"/>
              <a:buChar char="•"/>
            </a:pPr>
            <a:r>
              <a:rPr lang="en-US" b="1" dirty="0">
                <a:solidFill>
                  <a:schemeClr val="bg1"/>
                </a:solidFill>
              </a:rPr>
              <a:t>County population growing, spurred by rentals</a:t>
            </a:r>
          </a:p>
          <a:p>
            <a:pPr algn="l">
              <a:spcBef>
                <a:spcPts val="500"/>
              </a:spcBef>
            </a:pPr>
            <a:endParaRPr lang="en-US" b="1" dirty="0">
              <a:solidFill>
                <a:srgbClr val="3C465E"/>
              </a:solidFill>
            </a:endParaRPr>
          </a:p>
        </p:txBody>
      </p:sp>
    </p:spTree>
    <p:extLst>
      <p:ext uri="{BB962C8B-B14F-4D97-AF65-F5344CB8AC3E}">
        <p14:creationId xmlns:p14="http://schemas.microsoft.com/office/powerpoint/2010/main" val="35509236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ouse that has a sign on the side of a road&#10;&#10;Description automatically generated">
            <a:extLst>
              <a:ext uri="{FF2B5EF4-FFF2-40B4-BE49-F238E27FC236}">
                <a16:creationId xmlns:a16="http://schemas.microsoft.com/office/drawing/2014/main" id="{C0FB8A20-B7B5-49E7-B76C-9011276E88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6200"/>
            <a:ext cx="12280900" cy="9210675"/>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What we know - Preferences</a:t>
            </a:r>
          </a:p>
        </p:txBody>
      </p:sp>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27</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191444"/>
            <a:ext cx="8610600" cy="494658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500"/>
              </a:spcBef>
              <a:buFont typeface="Arial" panose="020B0604020202020204" pitchFamily="34" charset="0"/>
              <a:buChar char="•"/>
            </a:pPr>
            <a:r>
              <a:rPr lang="en-US" b="1" dirty="0">
                <a:solidFill>
                  <a:schemeClr val="bg1"/>
                </a:solidFill>
              </a:rPr>
              <a:t>50 and older is largest demographic (downsize)</a:t>
            </a:r>
          </a:p>
          <a:p>
            <a:pPr marL="457200" indent="-457200" algn="l">
              <a:spcBef>
                <a:spcPts val="500"/>
              </a:spcBef>
              <a:buFont typeface="Arial" panose="020B0604020202020204" pitchFamily="34" charset="0"/>
              <a:buChar char="•"/>
            </a:pPr>
            <a:r>
              <a:rPr lang="en-US" b="1" dirty="0">
                <a:solidFill>
                  <a:schemeClr val="bg1"/>
                </a:solidFill>
              </a:rPr>
              <a:t>10 to 19 age also significant demographic (rent) </a:t>
            </a:r>
          </a:p>
          <a:p>
            <a:pPr marL="457200" indent="-457200" algn="l">
              <a:spcBef>
                <a:spcPts val="500"/>
              </a:spcBef>
              <a:buFont typeface="Arial" panose="020B0604020202020204" pitchFamily="34" charset="0"/>
              <a:buChar char="•"/>
            </a:pPr>
            <a:r>
              <a:rPr lang="en-US" b="1" dirty="0">
                <a:solidFill>
                  <a:schemeClr val="bg1"/>
                </a:solidFill>
              </a:rPr>
              <a:t>Todays modern families require more diversified housing than in past </a:t>
            </a:r>
            <a:endParaRPr lang="en-US" dirty="0">
              <a:solidFill>
                <a:schemeClr val="bg1"/>
              </a:solidFill>
            </a:endParaRPr>
          </a:p>
        </p:txBody>
      </p:sp>
    </p:spTree>
    <p:extLst>
      <p:ext uri="{BB962C8B-B14F-4D97-AF65-F5344CB8AC3E}">
        <p14:creationId xmlns:p14="http://schemas.microsoft.com/office/powerpoint/2010/main" val="3325633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Unemployment Rate</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28</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7DE3BC56-A857-44ED-8A48-6F8E59ED11C3}"/>
              </a:ext>
            </a:extLst>
          </p:cNvPr>
          <p:cNvSpPr/>
          <p:nvPr/>
        </p:nvSpPr>
        <p:spPr>
          <a:xfrm>
            <a:off x="2939529" y="5643183"/>
            <a:ext cx="880645" cy="46166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4" name="Picture 3"/>
          <p:cNvPicPr>
            <a:picLocks noChangeAspect="1"/>
          </p:cNvPicPr>
          <p:nvPr/>
        </p:nvPicPr>
        <p:blipFill>
          <a:blip r:embed="rId5"/>
          <a:stretch>
            <a:fillRect/>
          </a:stretch>
        </p:blipFill>
        <p:spPr>
          <a:xfrm>
            <a:off x="5690588" y="5033583"/>
            <a:ext cx="3148612" cy="1219200"/>
          </a:xfrm>
          <a:prstGeom prst="rect">
            <a:avLst/>
          </a:prstGeom>
        </p:spPr>
      </p:pic>
      <p:sp>
        <p:nvSpPr>
          <p:cNvPr id="16" name="TextBox 15">
            <a:extLst>
              <a:ext uri="{FF2B5EF4-FFF2-40B4-BE49-F238E27FC236}">
                <a16:creationId xmlns:a16="http://schemas.microsoft.com/office/drawing/2014/main" id="{57105CEC-97DA-4FA8-818C-8D0E6B9E1034}"/>
              </a:ext>
            </a:extLst>
          </p:cNvPr>
          <p:cNvSpPr txBox="1"/>
          <p:nvPr/>
        </p:nvSpPr>
        <p:spPr>
          <a:xfrm>
            <a:off x="87222" y="6038379"/>
            <a:ext cx="3951378" cy="276999"/>
          </a:xfrm>
          <a:prstGeom prst="rect">
            <a:avLst/>
          </a:prstGeom>
          <a:noFill/>
        </p:spPr>
        <p:txBody>
          <a:bodyPr wrap="square" rtlCol="0">
            <a:spAutoFit/>
          </a:bodyPr>
          <a:lstStyle/>
          <a:p>
            <a:r>
              <a:rPr lang="en-US" sz="1200" i="1" dirty="0"/>
              <a:t>Source: Feb. 2019 Unemployment Rate – Wisconsin DWD</a:t>
            </a:r>
          </a:p>
        </p:txBody>
      </p:sp>
      <p:sp>
        <p:nvSpPr>
          <p:cNvPr id="6" name="TextBox 5"/>
          <p:cNvSpPr txBox="1"/>
          <p:nvPr/>
        </p:nvSpPr>
        <p:spPr>
          <a:xfrm>
            <a:off x="5690588" y="4636055"/>
            <a:ext cx="3528313" cy="584775"/>
          </a:xfrm>
          <a:prstGeom prst="rect">
            <a:avLst/>
          </a:prstGeom>
          <a:noFill/>
        </p:spPr>
        <p:txBody>
          <a:bodyPr wrap="square" rtlCol="0">
            <a:spAutoFit/>
          </a:bodyPr>
          <a:lstStyle/>
          <a:p>
            <a:r>
              <a:rPr lang="en-US" sz="3200" b="1" dirty="0"/>
              <a:t>3,000+ jobs posted</a:t>
            </a:r>
          </a:p>
        </p:txBody>
      </p:sp>
      <p:pic>
        <p:nvPicPr>
          <p:cNvPr id="7" name="Picture 6" descr="A close up of a map&#10;&#10;Description automatically generated">
            <a:extLst>
              <a:ext uri="{FF2B5EF4-FFF2-40B4-BE49-F238E27FC236}">
                <a16:creationId xmlns:a16="http://schemas.microsoft.com/office/drawing/2014/main" id="{A3395F61-C159-46A2-AF7D-9E2AA97E244E}"/>
              </a:ext>
            </a:extLst>
          </p:cNvPr>
          <p:cNvPicPr>
            <a:picLocks noChangeAspect="1"/>
          </p:cNvPicPr>
          <p:nvPr/>
        </p:nvPicPr>
        <p:blipFill rotWithShape="1">
          <a:blip r:embed="rId6">
            <a:extLst>
              <a:ext uri="{28A0092B-C50C-407E-A947-70E740481C1C}">
                <a14:useLocalDpi xmlns:a14="http://schemas.microsoft.com/office/drawing/2010/main" val="0"/>
              </a:ext>
            </a:extLst>
          </a:blip>
          <a:srcRect l="70246" t="65555" r="9507" b="12763"/>
          <a:stretch/>
        </p:blipFill>
        <p:spPr>
          <a:xfrm>
            <a:off x="241300" y="924945"/>
            <a:ext cx="4445000" cy="5102300"/>
          </a:xfrm>
          <a:prstGeom prst="rect">
            <a:avLst/>
          </a:prstGeom>
          <a:ln w="19050">
            <a:solidFill>
              <a:schemeClr val="tx1"/>
            </a:solidFill>
          </a:ln>
        </p:spPr>
      </p:pic>
      <p:sp>
        <p:nvSpPr>
          <p:cNvPr id="8" name="TextBox 7">
            <a:extLst>
              <a:ext uri="{FF2B5EF4-FFF2-40B4-BE49-F238E27FC236}">
                <a16:creationId xmlns:a16="http://schemas.microsoft.com/office/drawing/2014/main" id="{6865DE68-D74E-478E-92E8-D0B0B1CB34A0}"/>
              </a:ext>
            </a:extLst>
          </p:cNvPr>
          <p:cNvSpPr txBox="1"/>
          <p:nvPr/>
        </p:nvSpPr>
        <p:spPr>
          <a:xfrm>
            <a:off x="2334498" y="2389054"/>
            <a:ext cx="1520312" cy="646331"/>
          </a:xfrm>
          <a:prstGeom prst="rect">
            <a:avLst/>
          </a:prstGeom>
          <a:noFill/>
        </p:spPr>
        <p:txBody>
          <a:bodyPr wrap="square" rtlCol="0">
            <a:spAutoFit/>
          </a:bodyPr>
          <a:lstStyle/>
          <a:p>
            <a:r>
              <a:rPr lang="en-US" sz="3600" b="1" dirty="0"/>
              <a:t>2.5%</a:t>
            </a:r>
          </a:p>
        </p:txBody>
      </p:sp>
      <p:sp>
        <p:nvSpPr>
          <p:cNvPr id="19" name="TextBox 18">
            <a:extLst>
              <a:ext uri="{FF2B5EF4-FFF2-40B4-BE49-F238E27FC236}">
                <a16:creationId xmlns:a16="http://schemas.microsoft.com/office/drawing/2014/main" id="{1DB0B7D3-0D47-4B8A-8C4E-2E8C46CE4A0B}"/>
              </a:ext>
            </a:extLst>
          </p:cNvPr>
          <p:cNvSpPr txBox="1"/>
          <p:nvPr/>
        </p:nvSpPr>
        <p:spPr>
          <a:xfrm>
            <a:off x="1441227" y="3733963"/>
            <a:ext cx="1520312" cy="646331"/>
          </a:xfrm>
          <a:prstGeom prst="rect">
            <a:avLst/>
          </a:prstGeom>
          <a:noFill/>
        </p:spPr>
        <p:txBody>
          <a:bodyPr wrap="square" rtlCol="0">
            <a:spAutoFit/>
          </a:bodyPr>
          <a:lstStyle/>
          <a:p>
            <a:r>
              <a:rPr lang="en-US" sz="3600" b="1" dirty="0"/>
              <a:t>2.7%</a:t>
            </a:r>
          </a:p>
        </p:txBody>
      </p:sp>
      <p:sp>
        <p:nvSpPr>
          <p:cNvPr id="20" name="TextBox 19">
            <a:extLst>
              <a:ext uri="{FF2B5EF4-FFF2-40B4-BE49-F238E27FC236}">
                <a16:creationId xmlns:a16="http://schemas.microsoft.com/office/drawing/2014/main" id="{AC1EC8DF-669E-4666-8973-CE5BCC398618}"/>
              </a:ext>
            </a:extLst>
          </p:cNvPr>
          <p:cNvSpPr txBox="1"/>
          <p:nvPr/>
        </p:nvSpPr>
        <p:spPr>
          <a:xfrm>
            <a:off x="3205671" y="4367075"/>
            <a:ext cx="1520312" cy="646331"/>
          </a:xfrm>
          <a:prstGeom prst="rect">
            <a:avLst/>
          </a:prstGeom>
          <a:noFill/>
        </p:spPr>
        <p:txBody>
          <a:bodyPr wrap="square" rtlCol="0">
            <a:spAutoFit/>
          </a:bodyPr>
          <a:lstStyle/>
          <a:p>
            <a:r>
              <a:rPr lang="en-US" sz="3600" b="1" dirty="0"/>
              <a:t>2.6%</a:t>
            </a:r>
          </a:p>
        </p:txBody>
      </p:sp>
      <p:sp>
        <p:nvSpPr>
          <p:cNvPr id="14" name="Star: 5 Points 13">
            <a:extLst>
              <a:ext uri="{FF2B5EF4-FFF2-40B4-BE49-F238E27FC236}">
                <a16:creationId xmlns:a16="http://schemas.microsoft.com/office/drawing/2014/main" id="{5C9DB618-7D3B-43DF-972D-CB8CDC5AC6BF}"/>
              </a:ext>
            </a:extLst>
          </p:cNvPr>
          <p:cNvSpPr/>
          <p:nvPr/>
        </p:nvSpPr>
        <p:spPr>
          <a:xfrm>
            <a:off x="2602818" y="3166002"/>
            <a:ext cx="457200" cy="457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831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5F1F88-04DC-4B4A-BECF-BC8AC2A7AD35}"/>
              </a:ext>
            </a:extLst>
          </p:cNvPr>
          <p:cNvPicPr>
            <a:picLocks noChangeAspect="1"/>
          </p:cNvPicPr>
          <p:nvPr/>
        </p:nvPicPr>
        <p:blipFill>
          <a:blip r:embed="rId3"/>
          <a:stretch>
            <a:fillRect/>
          </a:stretch>
        </p:blipFill>
        <p:spPr>
          <a:xfrm>
            <a:off x="4294762" y="2799"/>
            <a:ext cx="5715000" cy="3333750"/>
          </a:xfrm>
          <a:prstGeom prst="rect">
            <a:avLst/>
          </a:prstGeom>
        </p:spPr>
      </p:pic>
      <p:pic>
        <p:nvPicPr>
          <p:cNvPr id="4" name="Picture 3">
            <a:extLst>
              <a:ext uri="{FF2B5EF4-FFF2-40B4-BE49-F238E27FC236}">
                <a16:creationId xmlns:a16="http://schemas.microsoft.com/office/drawing/2014/main" id="{286B91B4-74A8-4D79-B705-FD456DEE358D}"/>
              </a:ext>
            </a:extLst>
          </p:cNvPr>
          <p:cNvPicPr>
            <a:picLocks noChangeAspect="1"/>
          </p:cNvPicPr>
          <p:nvPr/>
        </p:nvPicPr>
        <p:blipFill>
          <a:blip r:embed="rId4"/>
          <a:stretch>
            <a:fillRect/>
          </a:stretch>
        </p:blipFill>
        <p:spPr>
          <a:xfrm>
            <a:off x="0" y="0"/>
            <a:ext cx="5105400" cy="3829050"/>
          </a:xfrm>
          <a:prstGeom prst="rect">
            <a:avLst/>
          </a:prstGeom>
        </p:spPr>
      </p:pic>
      <p:pic>
        <p:nvPicPr>
          <p:cNvPr id="3" name="Picture 2">
            <a:extLst>
              <a:ext uri="{FF2B5EF4-FFF2-40B4-BE49-F238E27FC236}">
                <a16:creationId xmlns:a16="http://schemas.microsoft.com/office/drawing/2014/main" id="{EAA516DD-68B4-4CE0-A12D-D97B4D92EE25}"/>
              </a:ext>
            </a:extLst>
          </p:cNvPr>
          <p:cNvPicPr>
            <a:picLocks noChangeAspect="1"/>
          </p:cNvPicPr>
          <p:nvPr/>
        </p:nvPicPr>
        <p:blipFill>
          <a:blip r:embed="rId5"/>
          <a:stretch>
            <a:fillRect/>
          </a:stretch>
        </p:blipFill>
        <p:spPr>
          <a:xfrm>
            <a:off x="-63567" y="2945162"/>
            <a:ext cx="9207567" cy="4041652"/>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Cedar Valley</a:t>
            </a:r>
          </a:p>
        </p:txBody>
      </p:sp>
      <p:pic>
        <p:nvPicPr>
          <p:cNvPr id="10" name="Picture 2" descr="C:\Users\SCEDC_3\Desktop\SCEDC_logo_AltOpt1_Rev_O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29</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3795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Advantage Random Lake</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457200" y="1423923"/>
            <a:ext cx="10515600" cy="4351338"/>
          </a:xfrm>
          <a:prstGeom prst="rect">
            <a:avLst/>
          </a:prstGeom>
        </p:spPr>
        <p:txBody>
          <a:bodyPr vert="horz" lIns="91440" tIns="45720" rIns="91440" bIns="45720" rtlCol="0">
            <a:normAutofit fontScale="550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500"/>
              </a:spcBef>
            </a:pPr>
            <a:r>
              <a:rPr lang="en-US" b="1" dirty="0">
                <a:solidFill>
                  <a:srgbClr val="3C465E"/>
                </a:solidFill>
              </a:rPr>
              <a:t>Core Group</a:t>
            </a:r>
          </a:p>
          <a:p>
            <a:pPr algn="l">
              <a:spcBef>
                <a:spcPts val="500"/>
              </a:spcBef>
            </a:pPr>
            <a:r>
              <a:rPr lang="en-US" dirty="0">
                <a:solidFill>
                  <a:srgbClr val="3C465E"/>
                </a:solidFill>
              </a:rPr>
              <a:t>David Borchardt | Commerce State Bank</a:t>
            </a:r>
          </a:p>
          <a:p>
            <a:pPr algn="l">
              <a:spcBef>
                <a:spcPts val="500"/>
              </a:spcBef>
            </a:pPr>
            <a:r>
              <a:rPr lang="en-US" dirty="0">
                <a:solidFill>
                  <a:srgbClr val="3C465E"/>
                </a:solidFill>
              </a:rPr>
              <a:t>Cory Davis | Robert W. Baird</a:t>
            </a:r>
          </a:p>
          <a:p>
            <a:pPr algn="l">
              <a:spcBef>
                <a:spcPts val="500"/>
              </a:spcBef>
            </a:pPr>
            <a:r>
              <a:rPr lang="en-US" dirty="0">
                <a:solidFill>
                  <a:srgbClr val="3C465E"/>
                </a:solidFill>
              </a:rPr>
              <a:t>John “Jack” Scholler | Times Printing (retired)</a:t>
            </a:r>
          </a:p>
          <a:p>
            <a:pPr algn="l">
              <a:spcBef>
                <a:spcPts val="500"/>
              </a:spcBef>
            </a:pPr>
            <a:r>
              <a:rPr lang="en-US" dirty="0">
                <a:solidFill>
                  <a:srgbClr val="3C465E"/>
                </a:solidFill>
              </a:rPr>
              <a:t>Brian Depies | SEH</a:t>
            </a:r>
          </a:p>
          <a:p>
            <a:pPr algn="l">
              <a:spcBef>
                <a:spcPts val="500"/>
              </a:spcBef>
            </a:pPr>
            <a:r>
              <a:rPr lang="en-US" dirty="0">
                <a:solidFill>
                  <a:srgbClr val="3C465E"/>
                </a:solidFill>
              </a:rPr>
              <a:t>Chuck Van Horn | Van Horn Auto</a:t>
            </a:r>
          </a:p>
          <a:p>
            <a:pPr algn="l">
              <a:spcBef>
                <a:spcPts val="500"/>
              </a:spcBef>
            </a:pPr>
            <a:r>
              <a:rPr lang="en-US" dirty="0">
                <a:solidFill>
                  <a:srgbClr val="3C465E"/>
                </a:solidFill>
              </a:rPr>
              <a:t>Dane Checolinski | Sheboygan County Economic </a:t>
            </a:r>
            <a:r>
              <a:rPr lang="en-US" dirty="0" err="1">
                <a:solidFill>
                  <a:srgbClr val="3C465E"/>
                </a:solidFill>
              </a:rPr>
              <a:t>Dev’t</a:t>
            </a:r>
            <a:r>
              <a:rPr lang="en-US" dirty="0">
                <a:solidFill>
                  <a:srgbClr val="3C465E"/>
                </a:solidFill>
              </a:rPr>
              <a:t> Corp</a:t>
            </a:r>
          </a:p>
          <a:p>
            <a:pPr algn="l">
              <a:spcBef>
                <a:spcPts val="500"/>
              </a:spcBef>
            </a:pPr>
            <a:r>
              <a:rPr lang="en-US" dirty="0">
                <a:solidFill>
                  <a:srgbClr val="3C465E"/>
                </a:solidFill>
              </a:rPr>
              <a:t>John </a:t>
            </a:r>
            <a:r>
              <a:rPr lang="en-US" dirty="0" err="1">
                <a:solidFill>
                  <a:srgbClr val="3C465E"/>
                </a:solidFill>
              </a:rPr>
              <a:t>Rassel</a:t>
            </a:r>
            <a:r>
              <a:rPr lang="en-US" dirty="0">
                <a:solidFill>
                  <a:srgbClr val="3C465E"/>
                </a:solidFill>
              </a:rPr>
              <a:t> | </a:t>
            </a:r>
            <a:r>
              <a:rPr lang="en-US" dirty="0" err="1">
                <a:solidFill>
                  <a:srgbClr val="3C465E"/>
                </a:solidFill>
              </a:rPr>
              <a:t>Krier</a:t>
            </a:r>
            <a:r>
              <a:rPr lang="en-US" dirty="0">
                <a:solidFill>
                  <a:srgbClr val="3C465E"/>
                </a:solidFill>
              </a:rPr>
              <a:t> Foods</a:t>
            </a:r>
          </a:p>
          <a:p>
            <a:pPr algn="l">
              <a:spcBef>
                <a:spcPts val="500"/>
              </a:spcBef>
            </a:pPr>
            <a:r>
              <a:rPr lang="en-US" dirty="0">
                <a:solidFill>
                  <a:srgbClr val="3C465E"/>
                </a:solidFill>
              </a:rPr>
              <a:t>Mike </a:t>
            </a:r>
            <a:r>
              <a:rPr lang="en-US" dirty="0" err="1">
                <a:solidFill>
                  <a:srgbClr val="3C465E"/>
                </a:solidFill>
              </a:rPr>
              <a:t>Trimberger</a:t>
            </a:r>
            <a:r>
              <a:rPr lang="en-US" dirty="0">
                <a:solidFill>
                  <a:srgbClr val="3C465E"/>
                </a:solidFill>
              </a:rPr>
              <a:t> | Random Lake Area Schools</a:t>
            </a:r>
          </a:p>
          <a:p>
            <a:pPr algn="l">
              <a:spcBef>
                <a:spcPts val="500"/>
              </a:spcBef>
            </a:pPr>
            <a:r>
              <a:rPr lang="en-US" dirty="0">
                <a:solidFill>
                  <a:srgbClr val="3C465E"/>
                </a:solidFill>
              </a:rPr>
              <a:t>Miriam Leavitt | Random Lake Area Schools</a:t>
            </a:r>
          </a:p>
          <a:p>
            <a:pPr algn="l">
              <a:spcBef>
                <a:spcPts val="500"/>
              </a:spcBef>
            </a:pPr>
            <a:r>
              <a:rPr lang="en-US" dirty="0">
                <a:solidFill>
                  <a:srgbClr val="3C465E"/>
                </a:solidFill>
              </a:rPr>
              <a:t>Doug Miller | Sher-Homes Farms</a:t>
            </a:r>
          </a:p>
          <a:p>
            <a:pPr algn="l">
              <a:spcBef>
                <a:spcPts val="500"/>
              </a:spcBef>
            </a:pPr>
            <a:endParaRPr lang="en-US" dirty="0">
              <a:solidFill>
                <a:srgbClr val="3C465E"/>
              </a:solidFill>
            </a:endParaRPr>
          </a:p>
          <a:p>
            <a:pPr algn="l">
              <a:spcBef>
                <a:spcPts val="500"/>
              </a:spcBef>
            </a:pPr>
            <a:r>
              <a:rPr lang="en-US" b="1" dirty="0">
                <a:solidFill>
                  <a:srgbClr val="3C465E"/>
                </a:solidFill>
              </a:rPr>
              <a:t>Invited Members</a:t>
            </a:r>
          </a:p>
          <a:p>
            <a:pPr algn="l">
              <a:spcBef>
                <a:spcPts val="500"/>
              </a:spcBef>
            </a:pPr>
            <a:r>
              <a:rPr lang="en-US" dirty="0">
                <a:solidFill>
                  <a:srgbClr val="3C465E"/>
                </a:solidFill>
              </a:rPr>
              <a:t>Robert McDermott| Village of Random Lake</a:t>
            </a:r>
          </a:p>
          <a:p>
            <a:pPr algn="l">
              <a:spcBef>
                <a:spcPts val="500"/>
              </a:spcBef>
            </a:pPr>
            <a:r>
              <a:rPr lang="en-US" dirty="0">
                <a:solidFill>
                  <a:srgbClr val="3C465E"/>
                </a:solidFill>
              </a:rPr>
              <a:t>Ted </a:t>
            </a:r>
            <a:r>
              <a:rPr lang="en-US" dirty="0" err="1">
                <a:solidFill>
                  <a:srgbClr val="3C465E"/>
                </a:solidFill>
              </a:rPr>
              <a:t>Neitzke</a:t>
            </a:r>
            <a:r>
              <a:rPr lang="en-US" dirty="0">
                <a:solidFill>
                  <a:srgbClr val="3C465E"/>
                </a:solidFill>
              </a:rPr>
              <a:t> | Random Lake Area Chamber of Commerce</a:t>
            </a:r>
          </a:p>
        </p:txBody>
      </p:sp>
      <p:pic>
        <p:nvPicPr>
          <p:cNvPr id="9" name="Picture 8">
            <a:extLst>
              <a:ext uri="{FF2B5EF4-FFF2-40B4-BE49-F238E27FC236}">
                <a16:creationId xmlns:a16="http://schemas.microsoft.com/office/drawing/2014/main" id="{BD8E4619-6641-4374-84FB-58CB228498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1" y="3394043"/>
            <a:ext cx="2895600" cy="2895600"/>
          </a:xfrm>
          <a:prstGeom prst="rect">
            <a:avLst/>
          </a:prstGeom>
        </p:spPr>
      </p:pic>
    </p:spTree>
    <p:extLst>
      <p:ext uri="{BB962C8B-B14F-4D97-AF65-F5344CB8AC3E}">
        <p14:creationId xmlns:p14="http://schemas.microsoft.com/office/powerpoint/2010/main" val="2180835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arge white building&#10;&#10;Description automatically generated">
            <a:extLst>
              <a:ext uri="{FF2B5EF4-FFF2-40B4-BE49-F238E27FC236}">
                <a16:creationId xmlns:a16="http://schemas.microsoft.com/office/drawing/2014/main" id="{4DB5383D-BFF8-4CC8-992A-6021F8E0B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565613"/>
            <a:ext cx="10541000" cy="7905750"/>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err="1">
                <a:solidFill>
                  <a:schemeClr val="bg1"/>
                </a:solidFill>
                <a:latin typeface="Arial"/>
                <a:cs typeface="Arial"/>
              </a:rPr>
              <a:t>Trango</a:t>
            </a:r>
            <a:r>
              <a:rPr lang="en-US" sz="4800" dirty="0">
                <a:solidFill>
                  <a:schemeClr val="bg1"/>
                </a:solidFill>
                <a:latin typeface="Arial"/>
                <a:cs typeface="Arial"/>
              </a:rPr>
              <a:t> Systems</a:t>
            </a:r>
          </a:p>
        </p:txBody>
      </p:sp>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30</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13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ouse with a grass field&#10;&#10;Description automatically generated">
            <a:extLst>
              <a:ext uri="{FF2B5EF4-FFF2-40B4-BE49-F238E27FC236}">
                <a16:creationId xmlns:a16="http://schemas.microsoft.com/office/drawing/2014/main" id="{6FB19214-27BD-4D82-A106-7E3DE8150F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2133600"/>
            <a:ext cx="9448800" cy="7086600"/>
          </a:xfrm>
          <a:prstGeom prst="rect">
            <a:avLst/>
          </a:prstGeom>
        </p:spPr>
      </p:pic>
      <p:pic>
        <p:nvPicPr>
          <p:cNvPr id="3" name="Picture 2" descr="A corner of a building&#10;&#10;Description automatically generated">
            <a:extLst>
              <a:ext uri="{FF2B5EF4-FFF2-40B4-BE49-F238E27FC236}">
                <a16:creationId xmlns:a16="http://schemas.microsoft.com/office/drawing/2014/main" id="{F14D9B2F-9D1D-451F-BA62-C89920DE1B4C}"/>
              </a:ext>
            </a:extLst>
          </p:cNvPr>
          <p:cNvPicPr>
            <a:picLocks noChangeAspect="1"/>
          </p:cNvPicPr>
          <p:nvPr/>
        </p:nvPicPr>
        <p:blipFill rotWithShape="1">
          <a:blip r:embed="rId4">
            <a:extLst>
              <a:ext uri="{28A0092B-C50C-407E-A947-70E740481C1C}">
                <a14:useLocalDpi xmlns:a14="http://schemas.microsoft.com/office/drawing/2010/main" val="0"/>
              </a:ext>
            </a:extLst>
          </a:blip>
          <a:srcRect t="10527" b="34736"/>
          <a:stretch/>
        </p:blipFill>
        <p:spPr>
          <a:xfrm>
            <a:off x="-184826" y="-517187"/>
            <a:ext cx="9652001" cy="3962400"/>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Growing Firms</a:t>
            </a:r>
          </a:p>
        </p:txBody>
      </p:sp>
      <p:pic>
        <p:nvPicPr>
          <p:cNvPr id="10"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31</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0036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ign on the side of a building&#10;&#10;Description automatically generated">
            <a:extLst>
              <a:ext uri="{FF2B5EF4-FFF2-40B4-BE49-F238E27FC236}">
                <a16:creationId xmlns:a16="http://schemas.microsoft.com/office/drawing/2014/main" id="{A9AA5913-BA5F-4402-ADCA-0236632F7B69}"/>
              </a:ext>
            </a:extLst>
          </p:cNvPr>
          <p:cNvPicPr>
            <a:picLocks noChangeAspect="1"/>
          </p:cNvPicPr>
          <p:nvPr/>
        </p:nvPicPr>
        <p:blipFill rotWithShape="1">
          <a:blip r:embed="rId3">
            <a:extLst>
              <a:ext uri="{28A0092B-C50C-407E-A947-70E740481C1C}">
                <a14:useLocalDpi xmlns:a14="http://schemas.microsoft.com/office/drawing/2010/main" val="0"/>
              </a:ext>
            </a:extLst>
          </a:blip>
          <a:srcRect t="34863"/>
          <a:stretch/>
        </p:blipFill>
        <p:spPr>
          <a:xfrm>
            <a:off x="-952968" y="3501637"/>
            <a:ext cx="11074400" cy="5410200"/>
          </a:xfrm>
          <a:prstGeom prst="rect">
            <a:avLst/>
          </a:prstGeom>
        </p:spPr>
      </p:pic>
      <p:pic>
        <p:nvPicPr>
          <p:cNvPr id="4" name="Picture 3" descr="A large building&#10;&#10;Description automatically generated">
            <a:extLst>
              <a:ext uri="{FF2B5EF4-FFF2-40B4-BE49-F238E27FC236}">
                <a16:creationId xmlns:a16="http://schemas.microsoft.com/office/drawing/2014/main" id="{11592CAC-52F9-4DDF-895C-A17A1C9100AA}"/>
              </a:ext>
            </a:extLst>
          </p:cNvPr>
          <p:cNvPicPr>
            <a:picLocks noChangeAspect="1"/>
          </p:cNvPicPr>
          <p:nvPr/>
        </p:nvPicPr>
        <p:blipFill rotWithShape="1">
          <a:blip r:embed="rId4">
            <a:extLst>
              <a:ext uri="{28A0092B-C50C-407E-A947-70E740481C1C}">
                <a14:useLocalDpi xmlns:a14="http://schemas.microsoft.com/office/drawing/2010/main" val="0"/>
              </a:ext>
            </a:extLst>
          </a:blip>
          <a:srcRect b="40000"/>
          <a:stretch/>
        </p:blipFill>
        <p:spPr>
          <a:xfrm>
            <a:off x="-381000" y="-455025"/>
            <a:ext cx="9702800" cy="4366260"/>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Growing Firms</a:t>
            </a:r>
          </a:p>
        </p:txBody>
      </p:sp>
      <p:pic>
        <p:nvPicPr>
          <p:cNvPr id="10"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32</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2638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ouse with a grass field&#10;&#10;Description automatically generated">
            <a:extLst>
              <a:ext uri="{FF2B5EF4-FFF2-40B4-BE49-F238E27FC236}">
                <a16:creationId xmlns:a16="http://schemas.microsoft.com/office/drawing/2014/main" id="{65EDE44C-4629-45F2-9E87-008450660C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7" y="1600200"/>
            <a:ext cx="9448800" cy="7086600"/>
          </a:xfrm>
          <a:prstGeom prst="rect">
            <a:avLst/>
          </a:prstGeom>
        </p:spPr>
      </p:pic>
      <p:pic>
        <p:nvPicPr>
          <p:cNvPr id="3" name="Picture 2" descr="A group of people in a field&#10;&#10;Description automatically generated">
            <a:extLst>
              <a:ext uri="{FF2B5EF4-FFF2-40B4-BE49-F238E27FC236}">
                <a16:creationId xmlns:a16="http://schemas.microsoft.com/office/drawing/2014/main" id="{50060E11-7E4A-4E92-83D6-8C37BDEF9665}"/>
              </a:ext>
            </a:extLst>
          </p:cNvPr>
          <p:cNvPicPr>
            <a:picLocks noChangeAspect="1"/>
          </p:cNvPicPr>
          <p:nvPr/>
        </p:nvPicPr>
        <p:blipFill rotWithShape="1">
          <a:blip r:embed="rId4">
            <a:extLst>
              <a:ext uri="{28A0092B-C50C-407E-A947-70E740481C1C}">
                <a14:useLocalDpi xmlns:a14="http://schemas.microsoft.com/office/drawing/2010/main" val="0"/>
              </a:ext>
            </a:extLst>
          </a:blip>
          <a:srcRect b="38096"/>
          <a:stretch/>
        </p:blipFill>
        <p:spPr>
          <a:xfrm>
            <a:off x="-152400" y="-1230418"/>
            <a:ext cx="9855200" cy="4575563"/>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Growing Firms</a:t>
            </a:r>
          </a:p>
        </p:txBody>
      </p:sp>
      <p:pic>
        <p:nvPicPr>
          <p:cNvPr id="10"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33</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47759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65D94-3B08-463A-A945-5539B87933EA}"/>
              </a:ext>
            </a:extLst>
          </p:cNvPr>
          <p:cNvPicPr>
            <a:picLocks noChangeAspect="1"/>
          </p:cNvPicPr>
          <p:nvPr/>
        </p:nvPicPr>
        <p:blipFill rotWithShape="1">
          <a:blip r:embed="rId3"/>
          <a:srcRect l="10471" t="19668" r="4404" b="28987"/>
          <a:stretch/>
        </p:blipFill>
        <p:spPr>
          <a:xfrm>
            <a:off x="-2819400" y="-63953"/>
            <a:ext cx="14192250" cy="6420303"/>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Properties Changing</a:t>
            </a:r>
          </a:p>
        </p:txBody>
      </p:sp>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34</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8439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102870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Growth as a part of the solution </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35</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318782"/>
            <a:ext cx="8610600" cy="4964155"/>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500"/>
              </a:spcBef>
              <a:buFont typeface="Arial" panose="020B0604020202020204" pitchFamily="34" charset="0"/>
              <a:buChar char="•"/>
            </a:pPr>
            <a:r>
              <a:rPr lang="en-US" b="1" dirty="0">
                <a:solidFill>
                  <a:srgbClr val="3C465E"/>
                </a:solidFill>
              </a:rPr>
              <a:t>Housing focused on population spikes of 50’s and Teens</a:t>
            </a:r>
          </a:p>
          <a:p>
            <a:pPr marL="914400" lvl="1" indent="-457200" algn="l">
              <a:spcBef>
                <a:spcPts val="500"/>
              </a:spcBef>
              <a:buFont typeface="Arial" panose="020B0604020202020204" pitchFamily="34" charset="0"/>
              <a:buChar char="•"/>
            </a:pPr>
            <a:r>
              <a:rPr lang="en-US" dirty="0">
                <a:solidFill>
                  <a:srgbClr val="3C465E"/>
                </a:solidFill>
              </a:rPr>
              <a:t>Desirable rentals to keep people here.</a:t>
            </a:r>
          </a:p>
          <a:p>
            <a:pPr marL="914400" lvl="1" indent="-457200" algn="l">
              <a:spcBef>
                <a:spcPts val="500"/>
              </a:spcBef>
              <a:buFont typeface="Arial" panose="020B0604020202020204" pitchFamily="34" charset="0"/>
              <a:buChar char="•"/>
            </a:pPr>
            <a:r>
              <a:rPr lang="en-US" dirty="0">
                <a:solidFill>
                  <a:srgbClr val="3C465E"/>
                </a:solidFill>
              </a:rPr>
              <a:t>Condos to free up single family households.</a:t>
            </a:r>
          </a:p>
          <a:p>
            <a:pPr marL="914400" lvl="1" indent="-457200" algn="l">
              <a:spcBef>
                <a:spcPts val="500"/>
              </a:spcBef>
              <a:buFont typeface="Arial" panose="020B0604020202020204" pitchFamily="34" charset="0"/>
              <a:buChar char="•"/>
            </a:pPr>
            <a:r>
              <a:rPr lang="en-US" dirty="0">
                <a:solidFill>
                  <a:srgbClr val="3C465E"/>
                </a:solidFill>
              </a:rPr>
              <a:t>Smaller homes to accommodate downsizing and smaller families. </a:t>
            </a:r>
          </a:p>
          <a:p>
            <a:pPr marL="457200" indent="-457200" algn="l">
              <a:spcBef>
                <a:spcPts val="500"/>
              </a:spcBef>
              <a:buFont typeface="Arial" panose="020B0604020202020204" pitchFamily="34" charset="0"/>
              <a:buChar char="•"/>
            </a:pPr>
            <a:r>
              <a:rPr lang="en-US" b="1" dirty="0">
                <a:solidFill>
                  <a:srgbClr val="3C465E"/>
                </a:solidFill>
              </a:rPr>
              <a:t>Support existing employers</a:t>
            </a:r>
          </a:p>
          <a:p>
            <a:pPr marL="914400" lvl="1" indent="-457200" algn="l">
              <a:spcBef>
                <a:spcPts val="500"/>
              </a:spcBef>
              <a:buFont typeface="Arial" panose="020B0604020202020204" pitchFamily="34" charset="0"/>
              <a:buChar char="•"/>
            </a:pPr>
            <a:r>
              <a:rPr lang="en-US" dirty="0">
                <a:solidFill>
                  <a:srgbClr val="3C465E"/>
                </a:solidFill>
              </a:rPr>
              <a:t>Housing for prospective employees</a:t>
            </a:r>
          </a:p>
          <a:p>
            <a:pPr marL="914400" lvl="1" indent="-457200" algn="l">
              <a:spcBef>
                <a:spcPts val="500"/>
              </a:spcBef>
              <a:buFont typeface="Arial" panose="020B0604020202020204" pitchFamily="34" charset="0"/>
              <a:buChar char="•"/>
            </a:pPr>
            <a:r>
              <a:rPr lang="en-US" dirty="0">
                <a:solidFill>
                  <a:srgbClr val="3C465E"/>
                </a:solidFill>
              </a:rPr>
              <a:t>Have land available </a:t>
            </a:r>
          </a:p>
          <a:p>
            <a:pPr marL="457200" indent="-457200" algn="l">
              <a:spcBef>
                <a:spcPts val="500"/>
              </a:spcBef>
              <a:buFont typeface="Arial" panose="020B0604020202020204" pitchFamily="34" charset="0"/>
              <a:buChar char="•"/>
            </a:pPr>
            <a:r>
              <a:rPr lang="en-US" b="1" dirty="0">
                <a:solidFill>
                  <a:srgbClr val="3C465E"/>
                </a:solidFill>
              </a:rPr>
              <a:t>Welcome &amp; encourage verticality (&gt;2 story buildings)</a:t>
            </a:r>
          </a:p>
          <a:p>
            <a:pPr marL="457200" indent="-457200" algn="l">
              <a:spcBef>
                <a:spcPts val="500"/>
              </a:spcBef>
              <a:buFont typeface="Arial" panose="020B0604020202020204" pitchFamily="34" charset="0"/>
              <a:buChar char="•"/>
            </a:pPr>
            <a:r>
              <a:rPr lang="en-US" b="1" dirty="0">
                <a:solidFill>
                  <a:srgbClr val="3C465E"/>
                </a:solidFill>
              </a:rPr>
              <a:t>Community to become a progressive partner</a:t>
            </a:r>
          </a:p>
          <a:p>
            <a:pPr marL="457200" indent="-457200" algn="l">
              <a:spcBef>
                <a:spcPts val="500"/>
              </a:spcBef>
              <a:buFont typeface="Arial" panose="020B0604020202020204" pitchFamily="34" charset="0"/>
              <a:buChar char="•"/>
            </a:pPr>
            <a:r>
              <a:rPr lang="en-US" b="1" dirty="0">
                <a:solidFill>
                  <a:srgbClr val="3C465E"/>
                </a:solidFill>
              </a:rPr>
              <a:t>Developments must produce ROI</a:t>
            </a:r>
          </a:p>
        </p:txBody>
      </p:sp>
    </p:spTree>
    <p:extLst>
      <p:ext uri="{BB962C8B-B14F-4D97-AF65-F5344CB8AC3E}">
        <p14:creationId xmlns:p14="http://schemas.microsoft.com/office/powerpoint/2010/main" val="12575818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ign on the side of a road&#10;&#10;Description automatically generated">
            <a:extLst>
              <a:ext uri="{FF2B5EF4-FFF2-40B4-BE49-F238E27FC236}">
                <a16:creationId xmlns:a16="http://schemas.microsoft.com/office/drawing/2014/main" id="{1617E399-D65A-4160-949B-EF72E11B7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67" y="-340767"/>
            <a:ext cx="9702800" cy="7277100"/>
          </a:xfrm>
          <a:prstGeom prst="rect">
            <a:avLst/>
          </a:prstGeom>
        </p:spPr>
      </p:pic>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36</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584180A-4FA9-4CB3-8C21-AFF08D62C8DC}"/>
              </a:ext>
            </a:extLst>
          </p:cNvPr>
          <p:cNvSpPr/>
          <p:nvPr/>
        </p:nvSpPr>
        <p:spPr>
          <a:xfrm>
            <a:off x="355132" y="28594"/>
            <a:ext cx="8458200" cy="1532727"/>
          </a:xfrm>
          <a:prstGeom prst="rect">
            <a:avLst/>
          </a:prstGeom>
          <a:solidFill>
            <a:srgbClr val="000000">
              <a:alpha val="50196"/>
            </a:srgbClr>
          </a:solidFill>
        </p:spPr>
        <p:txBody>
          <a:bodyPr wrap="square">
            <a:spAutoFit/>
          </a:bodyPr>
          <a:lstStyle/>
          <a:p>
            <a:pPr lvl="0">
              <a:spcBef>
                <a:spcPct val="20000"/>
              </a:spcBef>
              <a:defRPr/>
            </a:pPr>
            <a:r>
              <a:rPr lang="en-US" sz="3600" dirty="0">
                <a:solidFill>
                  <a:schemeClr val="bg1"/>
                </a:solidFill>
                <a:latin typeface="Arial"/>
                <a:cs typeface="Arial"/>
              </a:rPr>
              <a:t>Solution Concepts:  Sheboygan Falls</a:t>
            </a:r>
          </a:p>
          <a:p>
            <a:pPr marL="685800" lvl="0" indent="-685800">
              <a:spcBef>
                <a:spcPct val="20000"/>
              </a:spcBef>
              <a:buFont typeface="Arial" panose="020B0604020202020204" pitchFamily="34" charset="0"/>
              <a:buChar char="•"/>
              <a:defRPr/>
            </a:pPr>
            <a:r>
              <a:rPr lang="en-US" sz="2400" dirty="0">
                <a:solidFill>
                  <a:schemeClr val="bg1"/>
                </a:solidFill>
                <a:latin typeface="Arial"/>
                <a:cs typeface="Arial"/>
              </a:rPr>
              <a:t>Vintage Zoning</a:t>
            </a:r>
          </a:p>
          <a:p>
            <a:pPr marL="685800" lvl="0" indent="-685800">
              <a:spcBef>
                <a:spcPct val="20000"/>
              </a:spcBef>
              <a:buFont typeface="Arial" panose="020B0604020202020204" pitchFamily="34" charset="0"/>
              <a:buChar char="•"/>
              <a:defRPr/>
            </a:pPr>
            <a:r>
              <a:rPr lang="en-US" sz="2400" dirty="0">
                <a:solidFill>
                  <a:schemeClr val="bg1"/>
                </a:solidFill>
                <a:latin typeface="Arial"/>
                <a:cs typeface="Arial"/>
              </a:rPr>
              <a:t>Special Assessment </a:t>
            </a:r>
          </a:p>
        </p:txBody>
      </p:sp>
      <p:pic>
        <p:nvPicPr>
          <p:cNvPr id="4" name="Picture 3" descr="A house that has a sign on the side of a road&#10;&#10;Description automatically generated">
            <a:extLst>
              <a:ext uri="{FF2B5EF4-FFF2-40B4-BE49-F238E27FC236}">
                <a16:creationId xmlns:a16="http://schemas.microsoft.com/office/drawing/2014/main" id="{FECBC043-6320-4CA4-BCFA-0C7E86B753FE}"/>
              </a:ext>
            </a:extLst>
          </p:cNvPr>
          <p:cNvPicPr>
            <a:picLocks noChangeAspect="1"/>
          </p:cNvPicPr>
          <p:nvPr/>
        </p:nvPicPr>
        <p:blipFill rotWithShape="1">
          <a:blip r:embed="rId6">
            <a:extLst>
              <a:ext uri="{28A0092B-C50C-407E-A947-70E740481C1C}">
                <a14:useLocalDpi xmlns:a14="http://schemas.microsoft.com/office/drawing/2010/main" val="0"/>
              </a:ext>
            </a:extLst>
          </a:blip>
          <a:srcRect t="26966" b="27959"/>
          <a:stretch/>
        </p:blipFill>
        <p:spPr>
          <a:xfrm>
            <a:off x="-90480" y="3155469"/>
            <a:ext cx="9324959" cy="3152486"/>
          </a:xfrm>
          <a:prstGeom prst="rect">
            <a:avLst/>
          </a:prstGeom>
        </p:spPr>
      </p:pic>
      <p:sp>
        <p:nvSpPr>
          <p:cNvPr id="12" name="Rectangle 11">
            <a:extLst>
              <a:ext uri="{FF2B5EF4-FFF2-40B4-BE49-F238E27FC236}">
                <a16:creationId xmlns:a16="http://schemas.microsoft.com/office/drawing/2014/main" id="{EC1DF047-D5A3-458C-BBCB-441ED4748D1B}"/>
              </a:ext>
            </a:extLst>
          </p:cNvPr>
          <p:cNvSpPr/>
          <p:nvPr/>
        </p:nvSpPr>
        <p:spPr>
          <a:xfrm>
            <a:off x="289719" y="3220062"/>
            <a:ext cx="8458200" cy="1532727"/>
          </a:xfrm>
          <a:prstGeom prst="rect">
            <a:avLst/>
          </a:prstGeom>
          <a:solidFill>
            <a:srgbClr val="000000">
              <a:alpha val="50196"/>
            </a:srgbClr>
          </a:solidFill>
        </p:spPr>
        <p:txBody>
          <a:bodyPr wrap="square">
            <a:spAutoFit/>
          </a:bodyPr>
          <a:lstStyle/>
          <a:p>
            <a:pPr lvl="0">
              <a:spcBef>
                <a:spcPct val="20000"/>
              </a:spcBef>
              <a:defRPr/>
            </a:pPr>
            <a:r>
              <a:rPr lang="en-US" sz="3600" dirty="0">
                <a:solidFill>
                  <a:schemeClr val="bg1"/>
                </a:solidFill>
                <a:latin typeface="Arial"/>
                <a:cs typeface="Arial"/>
              </a:rPr>
              <a:t>Solution Concepts:  Belgium </a:t>
            </a:r>
          </a:p>
          <a:p>
            <a:pPr marL="685800" lvl="0" indent="-685800">
              <a:spcBef>
                <a:spcPct val="20000"/>
              </a:spcBef>
              <a:buFont typeface="Arial" panose="020B0604020202020204" pitchFamily="34" charset="0"/>
              <a:buChar char="•"/>
              <a:defRPr/>
            </a:pPr>
            <a:r>
              <a:rPr lang="en-US" sz="2400" dirty="0">
                <a:solidFill>
                  <a:schemeClr val="bg1"/>
                </a:solidFill>
                <a:latin typeface="Arial"/>
                <a:cs typeface="Arial"/>
              </a:rPr>
              <a:t>Smaller lots &amp; homes</a:t>
            </a:r>
          </a:p>
          <a:p>
            <a:pPr marL="685800" lvl="0" indent="-685800">
              <a:spcBef>
                <a:spcPct val="20000"/>
              </a:spcBef>
              <a:buFont typeface="Arial" panose="020B0604020202020204" pitchFamily="34" charset="0"/>
              <a:buChar char="•"/>
              <a:defRPr/>
            </a:pPr>
            <a:r>
              <a:rPr lang="en-US" sz="2400" dirty="0">
                <a:solidFill>
                  <a:schemeClr val="bg1"/>
                </a:solidFill>
                <a:latin typeface="Arial"/>
                <a:cs typeface="Arial"/>
              </a:rPr>
              <a:t>TID</a:t>
            </a:r>
          </a:p>
        </p:txBody>
      </p:sp>
    </p:spTree>
    <p:extLst>
      <p:ext uri="{BB962C8B-B14F-4D97-AF65-F5344CB8AC3E}">
        <p14:creationId xmlns:p14="http://schemas.microsoft.com/office/powerpoint/2010/main" val="2549320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8DAEE8A-239A-42E3-BD2D-23C661592642}"/>
              </a:ext>
            </a:extLst>
          </p:cNvPr>
          <p:cNvPicPr>
            <a:picLocks noChangeAspect="1"/>
          </p:cNvPicPr>
          <p:nvPr/>
        </p:nvPicPr>
        <p:blipFill rotWithShape="1">
          <a:blip r:embed="rId3">
            <a:extLst>
              <a:ext uri="{28A0092B-C50C-407E-A947-70E740481C1C}">
                <a14:useLocalDpi xmlns:a14="http://schemas.microsoft.com/office/drawing/2010/main" val="0"/>
              </a:ext>
            </a:extLst>
          </a:blip>
          <a:srcRect l="18534" t="3333" r="18366" b="11112"/>
          <a:stretch/>
        </p:blipFill>
        <p:spPr>
          <a:xfrm>
            <a:off x="2876163" y="-103453"/>
            <a:ext cx="7761103" cy="6809053"/>
          </a:xfrm>
          <a:prstGeom prst="rect">
            <a:avLst/>
          </a:prstGeom>
          <a:ln w="12700">
            <a:solidFill>
              <a:schemeClr val="tx1"/>
            </a:solidFill>
          </a:ln>
        </p:spPr>
      </p:pic>
      <p:pic>
        <p:nvPicPr>
          <p:cNvPr id="9" name="Picture 8">
            <a:extLst>
              <a:ext uri="{FF2B5EF4-FFF2-40B4-BE49-F238E27FC236}">
                <a16:creationId xmlns:a16="http://schemas.microsoft.com/office/drawing/2014/main" id="{A4AF1DF4-CECD-46C6-9E30-0E1E295CD8C0}"/>
              </a:ext>
            </a:extLst>
          </p:cNvPr>
          <p:cNvPicPr>
            <a:picLocks noChangeAspect="1"/>
          </p:cNvPicPr>
          <p:nvPr/>
        </p:nvPicPr>
        <p:blipFill>
          <a:blip r:embed="rId4"/>
          <a:stretch>
            <a:fillRect/>
          </a:stretch>
        </p:blipFill>
        <p:spPr>
          <a:xfrm>
            <a:off x="-510645" y="-797283"/>
            <a:ext cx="5210742" cy="8161542"/>
          </a:xfrm>
          <a:prstGeom prst="rect">
            <a:avLst/>
          </a:prstGeom>
        </p:spPr>
      </p:pic>
      <p:pic>
        <p:nvPicPr>
          <p:cNvPr id="10"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37</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584180A-4FA9-4CB3-8C21-AFF08D62C8DC}"/>
              </a:ext>
            </a:extLst>
          </p:cNvPr>
          <p:cNvSpPr/>
          <p:nvPr/>
        </p:nvSpPr>
        <p:spPr>
          <a:xfrm>
            <a:off x="355132" y="28594"/>
            <a:ext cx="7112468" cy="646331"/>
          </a:xfrm>
          <a:prstGeom prst="rect">
            <a:avLst/>
          </a:prstGeom>
          <a:solidFill>
            <a:schemeClr val="bg1">
              <a:lumMod val="95000"/>
            </a:schemeClr>
          </a:solidFill>
        </p:spPr>
        <p:txBody>
          <a:bodyPr wrap="square">
            <a:spAutoFit/>
          </a:bodyPr>
          <a:lstStyle/>
          <a:p>
            <a:pPr lvl="0">
              <a:spcBef>
                <a:spcPct val="20000"/>
              </a:spcBef>
              <a:defRPr/>
            </a:pPr>
            <a:r>
              <a:rPr lang="en-US" sz="3600" dirty="0">
                <a:solidFill>
                  <a:srgbClr val="000000"/>
                </a:solidFill>
                <a:latin typeface="Arial"/>
                <a:cs typeface="Arial"/>
              </a:rPr>
              <a:t>Solution Concept:  Business Park</a:t>
            </a:r>
          </a:p>
        </p:txBody>
      </p:sp>
      <p:sp>
        <p:nvSpPr>
          <p:cNvPr id="12" name="Rectangle 11">
            <a:extLst>
              <a:ext uri="{FF2B5EF4-FFF2-40B4-BE49-F238E27FC236}">
                <a16:creationId xmlns:a16="http://schemas.microsoft.com/office/drawing/2014/main" id="{B1D10BE3-7125-4CEF-968C-1052C2F50E67}"/>
              </a:ext>
            </a:extLst>
          </p:cNvPr>
          <p:cNvSpPr/>
          <p:nvPr/>
        </p:nvSpPr>
        <p:spPr>
          <a:xfrm>
            <a:off x="2895600" y="5833134"/>
            <a:ext cx="608743" cy="274469"/>
          </a:xfrm>
          <a:prstGeom prst="rect">
            <a:avLst/>
          </a:prstGeom>
        </p:spPr>
        <p:txBody>
          <a:bodyPr wrap="square">
            <a:spAutoFit/>
          </a:bodyPr>
          <a:lstStyle/>
          <a:p>
            <a:r>
              <a:rPr lang="en-US" sz="1200" b="1" dirty="0">
                <a:solidFill>
                  <a:srgbClr val="FF0000"/>
                </a:solidFill>
                <a:latin typeface="Arial"/>
                <a:cs typeface="Arial"/>
              </a:rPr>
              <a:t>SOLD</a:t>
            </a:r>
            <a:endParaRPr lang="en-US" sz="1200" b="1" dirty="0">
              <a:solidFill>
                <a:srgbClr val="FF0000"/>
              </a:solidFill>
            </a:endParaRPr>
          </a:p>
        </p:txBody>
      </p:sp>
    </p:spTree>
    <p:extLst>
      <p:ext uri="{BB962C8B-B14F-4D97-AF65-F5344CB8AC3E}">
        <p14:creationId xmlns:p14="http://schemas.microsoft.com/office/powerpoint/2010/main" val="12322351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908C7C-7B9C-45E2-98BD-38A8DFB1AE17}"/>
              </a:ext>
            </a:extLst>
          </p:cNvPr>
          <p:cNvPicPr>
            <a:picLocks noChangeAspect="1"/>
          </p:cNvPicPr>
          <p:nvPr/>
        </p:nvPicPr>
        <p:blipFill>
          <a:blip r:embed="rId3"/>
          <a:stretch>
            <a:fillRect/>
          </a:stretch>
        </p:blipFill>
        <p:spPr>
          <a:xfrm>
            <a:off x="906449" y="103359"/>
            <a:ext cx="7379766" cy="6327756"/>
          </a:xfrm>
          <a:prstGeom prst="rect">
            <a:avLst/>
          </a:prstGeom>
        </p:spPr>
      </p:pic>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38</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A277F914-0D29-4C4B-8B97-15FE7BA08477}"/>
              </a:ext>
            </a:extLst>
          </p:cNvPr>
          <p:cNvSpPr/>
          <p:nvPr/>
        </p:nvSpPr>
        <p:spPr>
          <a:xfrm>
            <a:off x="5867400" y="136525"/>
            <a:ext cx="1676400" cy="1463675"/>
          </a:xfrm>
          <a:prstGeom prst="roundRect">
            <a:avLst/>
          </a:prstGeom>
          <a:solidFill>
            <a:srgbClr val="FF0000">
              <a:alpha val="25098"/>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584180A-4FA9-4CB3-8C21-AFF08D62C8DC}"/>
              </a:ext>
            </a:extLst>
          </p:cNvPr>
          <p:cNvSpPr/>
          <p:nvPr/>
        </p:nvSpPr>
        <p:spPr>
          <a:xfrm>
            <a:off x="355133" y="28594"/>
            <a:ext cx="4902667" cy="1089529"/>
          </a:xfrm>
          <a:prstGeom prst="rect">
            <a:avLst/>
          </a:prstGeom>
          <a:solidFill>
            <a:schemeClr val="bg1">
              <a:lumMod val="95000"/>
            </a:schemeClr>
          </a:solidFill>
        </p:spPr>
        <p:txBody>
          <a:bodyPr wrap="square">
            <a:spAutoFit/>
          </a:bodyPr>
          <a:lstStyle/>
          <a:p>
            <a:pPr lvl="0">
              <a:spcBef>
                <a:spcPct val="20000"/>
              </a:spcBef>
              <a:defRPr/>
            </a:pPr>
            <a:r>
              <a:rPr lang="en-US" sz="3600" dirty="0">
                <a:solidFill>
                  <a:srgbClr val="000000"/>
                </a:solidFill>
                <a:latin typeface="Arial"/>
                <a:cs typeface="Arial"/>
              </a:rPr>
              <a:t>Our Asset – The Lake</a:t>
            </a:r>
          </a:p>
          <a:p>
            <a:pPr lvl="0">
              <a:spcBef>
                <a:spcPct val="20000"/>
              </a:spcBef>
              <a:defRPr/>
            </a:pPr>
            <a:r>
              <a:rPr lang="en-US" sz="2400" dirty="0">
                <a:solidFill>
                  <a:srgbClr val="000000"/>
                </a:solidFill>
                <a:latin typeface="Arial"/>
                <a:cs typeface="Arial"/>
              </a:rPr>
              <a:t>Development Hotspots</a:t>
            </a:r>
          </a:p>
        </p:txBody>
      </p:sp>
      <p:sp>
        <p:nvSpPr>
          <p:cNvPr id="4" name="Rectangle: Rounded Corners 3">
            <a:extLst>
              <a:ext uri="{FF2B5EF4-FFF2-40B4-BE49-F238E27FC236}">
                <a16:creationId xmlns:a16="http://schemas.microsoft.com/office/drawing/2014/main" id="{66474BDD-CBD9-4364-AFF3-FADFB1DE9269}"/>
              </a:ext>
            </a:extLst>
          </p:cNvPr>
          <p:cNvSpPr/>
          <p:nvPr/>
        </p:nvSpPr>
        <p:spPr>
          <a:xfrm>
            <a:off x="4267200" y="5611837"/>
            <a:ext cx="1173804" cy="382718"/>
          </a:xfrm>
          <a:prstGeom prst="roundRect">
            <a:avLst/>
          </a:prstGeom>
          <a:solidFill>
            <a:srgbClr val="FF0000">
              <a:alpha val="25098"/>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C535324-D611-426F-88C3-F5F0FD503151}"/>
              </a:ext>
            </a:extLst>
          </p:cNvPr>
          <p:cNvSpPr/>
          <p:nvPr/>
        </p:nvSpPr>
        <p:spPr>
          <a:xfrm>
            <a:off x="3276599" y="5350275"/>
            <a:ext cx="620321" cy="600327"/>
          </a:xfrm>
          <a:prstGeom prst="roundRect">
            <a:avLst/>
          </a:prstGeom>
          <a:solidFill>
            <a:srgbClr val="FF0000">
              <a:alpha val="25098"/>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3B5712D-F51A-4F86-A2C8-740A6BE0AAFD}"/>
              </a:ext>
            </a:extLst>
          </p:cNvPr>
          <p:cNvSpPr/>
          <p:nvPr/>
        </p:nvSpPr>
        <p:spPr>
          <a:xfrm>
            <a:off x="3258766" y="4495800"/>
            <a:ext cx="231068" cy="218322"/>
          </a:xfrm>
          <a:prstGeom prst="roundRect">
            <a:avLst/>
          </a:prstGeom>
          <a:solidFill>
            <a:srgbClr val="FF0000">
              <a:alpha val="25098"/>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E88D83EB-349D-4949-A366-E6DE7895FDE6}"/>
              </a:ext>
            </a:extLst>
          </p:cNvPr>
          <p:cNvSpPr/>
          <p:nvPr/>
        </p:nvSpPr>
        <p:spPr>
          <a:xfrm rot="7729471">
            <a:off x="5435979" y="1363842"/>
            <a:ext cx="838200" cy="44258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78620814-8EAB-49B0-84C6-73DD5FE37914}"/>
              </a:ext>
            </a:extLst>
          </p:cNvPr>
          <p:cNvSpPr/>
          <p:nvPr/>
        </p:nvSpPr>
        <p:spPr>
          <a:xfrm rot="16200000">
            <a:off x="4406416" y="5329535"/>
            <a:ext cx="525093" cy="2310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1BE23548-7288-472D-AE9C-8BB432A49259}"/>
              </a:ext>
            </a:extLst>
          </p:cNvPr>
          <p:cNvSpPr/>
          <p:nvPr/>
        </p:nvSpPr>
        <p:spPr>
          <a:xfrm rot="18969427">
            <a:off x="3549797" y="5252556"/>
            <a:ext cx="525093" cy="2310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AEAB2BE8-0CB0-4DA0-874B-FF2205FF025E}"/>
              </a:ext>
            </a:extLst>
          </p:cNvPr>
          <p:cNvSpPr/>
          <p:nvPr/>
        </p:nvSpPr>
        <p:spPr>
          <a:xfrm>
            <a:off x="3374300" y="4521154"/>
            <a:ext cx="428892" cy="1432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96743BD6-179E-468D-8D24-CF177065F36A}"/>
              </a:ext>
            </a:extLst>
          </p:cNvPr>
          <p:cNvSpPr/>
          <p:nvPr/>
        </p:nvSpPr>
        <p:spPr>
          <a:xfrm>
            <a:off x="2761098" y="5067927"/>
            <a:ext cx="310161" cy="189874"/>
          </a:xfrm>
          <a:prstGeom prst="roundRect">
            <a:avLst/>
          </a:prstGeom>
          <a:solidFill>
            <a:schemeClr val="accent6">
              <a:alpha val="25098"/>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039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DC6099-22C2-4DE9-824F-D6738B34E7AF}"/>
              </a:ext>
            </a:extLst>
          </p:cNvPr>
          <p:cNvPicPr>
            <a:picLocks noChangeAspect="1"/>
          </p:cNvPicPr>
          <p:nvPr/>
        </p:nvPicPr>
        <p:blipFill>
          <a:blip r:embed="rId3"/>
          <a:stretch>
            <a:fillRect/>
          </a:stretch>
        </p:blipFill>
        <p:spPr>
          <a:xfrm>
            <a:off x="-2362200" y="0"/>
            <a:ext cx="12538749" cy="8351002"/>
          </a:xfrm>
          <a:prstGeom prst="rect">
            <a:avLst/>
          </a:prstGeom>
        </p:spPr>
      </p:pic>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 Change Conversation </a:t>
            </a:r>
          </a:p>
        </p:txBody>
      </p:sp>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39</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318783"/>
            <a:ext cx="8458200"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spcBef>
                <a:spcPts val="500"/>
              </a:spcBef>
            </a:pPr>
            <a:endParaRPr lang="en-US" b="1" dirty="0"/>
          </a:p>
          <a:p>
            <a:pPr marL="914400" lvl="1" indent="-457200" algn="l">
              <a:spcBef>
                <a:spcPts val="500"/>
              </a:spcBef>
              <a:buFont typeface="Arial" panose="020B0604020202020204" pitchFamily="34" charset="0"/>
              <a:buChar char="•"/>
            </a:pPr>
            <a:endParaRPr lang="en-US" dirty="0"/>
          </a:p>
        </p:txBody>
      </p:sp>
    </p:spTree>
    <p:extLst>
      <p:ext uri="{BB962C8B-B14F-4D97-AF65-F5344CB8AC3E}">
        <p14:creationId xmlns:p14="http://schemas.microsoft.com/office/powerpoint/2010/main" val="21847693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Why…Area is growing </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5FE7173-2458-4D51-95E3-C0AF98B71074}"/>
              </a:ext>
            </a:extLst>
          </p:cNvPr>
          <p:cNvPicPr>
            <a:picLocks noChangeAspect="1"/>
          </p:cNvPicPr>
          <p:nvPr/>
        </p:nvPicPr>
        <p:blipFill>
          <a:blip r:embed="rId5"/>
          <a:stretch>
            <a:fillRect/>
          </a:stretch>
        </p:blipFill>
        <p:spPr>
          <a:xfrm>
            <a:off x="272620" y="1068198"/>
            <a:ext cx="8666659" cy="5135363"/>
          </a:xfrm>
          <a:prstGeom prst="rect">
            <a:avLst/>
          </a:prstGeom>
        </p:spPr>
      </p:pic>
      <p:sp>
        <p:nvSpPr>
          <p:cNvPr id="3" name="TextBox 2">
            <a:extLst>
              <a:ext uri="{FF2B5EF4-FFF2-40B4-BE49-F238E27FC236}">
                <a16:creationId xmlns:a16="http://schemas.microsoft.com/office/drawing/2014/main" id="{5C2525F0-D421-442B-AE2A-EF79B9FC94A8}"/>
              </a:ext>
            </a:extLst>
          </p:cNvPr>
          <p:cNvSpPr txBox="1"/>
          <p:nvPr/>
        </p:nvSpPr>
        <p:spPr>
          <a:xfrm>
            <a:off x="2819400" y="1162505"/>
            <a:ext cx="3505200" cy="400110"/>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Equalized Property Value</a:t>
            </a:r>
          </a:p>
        </p:txBody>
      </p:sp>
    </p:spTree>
    <p:extLst>
      <p:ext uri="{BB962C8B-B14F-4D97-AF65-F5344CB8AC3E}">
        <p14:creationId xmlns:p14="http://schemas.microsoft.com/office/powerpoint/2010/main" val="32963831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2CC32-26F7-42DC-816C-5E9E11B814AA}"/>
              </a:ext>
            </a:extLst>
          </p:cNvPr>
          <p:cNvSpPr>
            <a:spLocks noGrp="1"/>
          </p:cNvSpPr>
          <p:nvPr>
            <p:ph idx="1"/>
          </p:nvPr>
        </p:nvSpPr>
        <p:spPr>
          <a:xfrm>
            <a:off x="396582" y="1057364"/>
            <a:ext cx="5737421" cy="2729817"/>
          </a:xfrm>
        </p:spPr>
        <p:txBody>
          <a:bodyPr anchor="t">
            <a:normAutofit fontScale="77500" lnSpcReduction="20000"/>
          </a:bodyPr>
          <a:lstStyle/>
          <a:p>
            <a:r>
              <a:rPr lang="en-US" sz="4100" dirty="0"/>
              <a:t>Town of Sheboygan</a:t>
            </a:r>
          </a:p>
          <a:p>
            <a:r>
              <a:rPr lang="en-US" sz="4100" dirty="0"/>
              <a:t>$1,195 for 2BR, 2 BA, 1 Car</a:t>
            </a:r>
          </a:p>
          <a:p>
            <a:r>
              <a:rPr lang="en-US" sz="4100" dirty="0"/>
              <a:t>Standard 8-unit building type</a:t>
            </a:r>
          </a:p>
          <a:p>
            <a:r>
              <a:rPr lang="en-US" sz="4100" dirty="0"/>
              <a:t>Town sold land at $30,000/acre</a:t>
            </a:r>
          </a:p>
          <a:p>
            <a:r>
              <a:rPr lang="en-US" sz="4100" dirty="0"/>
              <a:t>No Incentives</a:t>
            </a:r>
          </a:p>
          <a:p>
            <a:endParaRPr lang="en-US" sz="1800" dirty="0"/>
          </a:p>
        </p:txBody>
      </p:sp>
      <p:pic>
        <p:nvPicPr>
          <p:cNvPr id="2050" name="Picture 2">
            <a:extLst>
              <a:ext uri="{FF2B5EF4-FFF2-40B4-BE49-F238E27FC236}">
                <a16:creationId xmlns:a16="http://schemas.microsoft.com/office/drawing/2014/main" id="{EBC93138-14DA-47D3-BDE3-AA357BD9C6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604" r="27647"/>
          <a:stretch/>
        </p:blipFill>
        <p:spPr bwMode="auto">
          <a:xfrm>
            <a:off x="6210203" y="885719"/>
            <a:ext cx="2941984" cy="2941984"/>
          </a:xfrm>
          <a:prstGeom prst="rect">
            <a:avLst/>
          </a:prstGeom>
          <a:extLst>
            <a:ext uri="{909E8E84-426E-40DD-AFC4-6F175D3DCCD1}">
              <a14:hiddenFill xmlns:a14="http://schemas.microsoft.com/office/drawing/2010/main">
                <a:solidFill>
                  <a:srgbClr val="FFFFFF"/>
                </a:solidFill>
              </a14:hiddenFill>
            </a:ext>
          </a:extLst>
        </p:spPr>
      </p:pic>
      <p:pic>
        <p:nvPicPr>
          <p:cNvPr id="12" name="Picture 3">
            <a:extLst>
              <a:ext uri="{FF2B5EF4-FFF2-40B4-BE49-F238E27FC236}">
                <a16:creationId xmlns:a16="http://schemas.microsoft.com/office/drawing/2014/main" id="{C82DC036-E4CC-4572-A770-F41B72D62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AEFEBFF2-C83D-4941-A947-CC104A89A0EC}"/>
              </a:ext>
            </a:extLst>
          </p:cNvPr>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40</a:t>
            </a:fld>
            <a:endParaRPr lang="en-US" sz="1400" b="1" dirty="0">
              <a:solidFill>
                <a:schemeClr val="bg1"/>
              </a:solidFill>
              <a:latin typeface="Arial" panose="020B0604020202020204" pitchFamily="34" charset="0"/>
              <a:cs typeface="Arial" panose="020B0604020202020204" pitchFamily="34" charset="0"/>
            </a:endParaRPr>
          </a:p>
        </p:txBody>
      </p:sp>
      <p:pic>
        <p:nvPicPr>
          <p:cNvPr id="14" name="Picture 2" descr="C:\Users\SCEDC_3\Desktop\SCEDC_logo_AltOpt1_Rev_OL.png">
            <a:extLst>
              <a:ext uri="{FF2B5EF4-FFF2-40B4-BE49-F238E27FC236}">
                <a16:creationId xmlns:a16="http://schemas.microsoft.com/office/drawing/2014/main" id="{336FF1AF-F49A-452A-A2E4-60DB12C148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AF572AC-AE66-4167-A952-46567AD29E14}"/>
              </a:ext>
            </a:extLst>
          </p:cNvPr>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 </a:t>
            </a:r>
            <a:r>
              <a:rPr lang="en-US" sz="4800" dirty="0">
                <a:latin typeface="Arial"/>
                <a:cs typeface="Arial"/>
              </a:rPr>
              <a:t>Example – The Preserve</a:t>
            </a:r>
          </a:p>
        </p:txBody>
      </p:sp>
      <p:cxnSp>
        <p:nvCxnSpPr>
          <p:cNvPr id="16" name="Straight Connector 15">
            <a:extLst>
              <a:ext uri="{FF2B5EF4-FFF2-40B4-BE49-F238E27FC236}">
                <a16:creationId xmlns:a16="http://schemas.microsoft.com/office/drawing/2014/main" id="{C00D60F7-4E4B-4AB6-82FB-749903D0D7CA}"/>
              </a:ext>
            </a:extLst>
          </p:cNvPr>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E0345FD3-B316-45DD-80DA-F0A7115C20A2}"/>
              </a:ext>
            </a:extLst>
          </p:cNvPr>
          <p:cNvPicPr>
            <a:picLocks noChangeAspect="1"/>
          </p:cNvPicPr>
          <p:nvPr/>
        </p:nvPicPr>
        <p:blipFill rotWithShape="1">
          <a:blip r:embed="rId5"/>
          <a:srcRect l="10165" t="32702" r="10237" b="32853"/>
          <a:stretch/>
        </p:blipFill>
        <p:spPr>
          <a:xfrm>
            <a:off x="1" y="3685874"/>
            <a:ext cx="9144000" cy="2641251"/>
          </a:xfrm>
          <a:prstGeom prst="rect">
            <a:avLst/>
          </a:prstGeom>
        </p:spPr>
      </p:pic>
    </p:spTree>
    <p:extLst>
      <p:ext uri="{BB962C8B-B14F-4D97-AF65-F5344CB8AC3E}">
        <p14:creationId xmlns:p14="http://schemas.microsoft.com/office/powerpoint/2010/main" val="1087604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C2CC32-26F7-42DC-816C-5E9E11B814AA}"/>
              </a:ext>
            </a:extLst>
          </p:cNvPr>
          <p:cNvSpPr>
            <a:spLocks noGrp="1"/>
          </p:cNvSpPr>
          <p:nvPr>
            <p:ph idx="1"/>
          </p:nvPr>
        </p:nvSpPr>
        <p:spPr>
          <a:xfrm>
            <a:off x="76200" y="949460"/>
            <a:ext cx="6324599" cy="2386263"/>
          </a:xfrm>
        </p:spPr>
        <p:txBody>
          <a:bodyPr anchor="t">
            <a:noAutofit/>
          </a:bodyPr>
          <a:lstStyle/>
          <a:p>
            <a:r>
              <a:rPr lang="en-US" sz="2800" dirty="0"/>
              <a:t>City of Sheboygan</a:t>
            </a:r>
          </a:p>
          <a:p>
            <a:r>
              <a:rPr lang="en-US" sz="2800" dirty="0"/>
              <a:t>$1,150 for 1 BR, 1 BA</a:t>
            </a:r>
          </a:p>
          <a:p>
            <a:r>
              <a:rPr lang="en-US" sz="2800" dirty="0"/>
              <a:t>$1,400 for 2 BR, 2 BR, 1 CAR</a:t>
            </a:r>
          </a:p>
          <a:p>
            <a:r>
              <a:rPr lang="en-US" sz="2800" dirty="0"/>
              <a:t>$1.7M TID ($19,300 / Unit)</a:t>
            </a:r>
          </a:p>
          <a:p>
            <a:r>
              <a:rPr lang="en-US" sz="2800" dirty="0"/>
              <a:t>City discount on land lease</a:t>
            </a:r>
          </a:p>
        </p:txBody>
      </p:sp>
      <p:pic>
        <p:nvPicPr>
          <p:cNvPr id="12" name="Picture 3">
            <a:extLst>
              <a:ext uri="{FF2B5EF4-FFF2-40B4-BE49-F238E27FC236}">
                <a16:creationId xmlns:a16="http://schemas.microsoft.com/office/drawing/2014/main" id="{B483A652-EED1-4662-9CF9-7CE63E7D23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2">
            <a:extLst>
              <a:ext uri="{FF2B5EF4-FFF2-40B4-BE49-F238E27FC236}">
                <a16:creationId xmlns:a16="http://schemas.microsoft.com/office/drawing/2014/main" id="{79ACAF52-F6BE-45CF-BF9F-791BD9DD14A8}"/>
              </a:ext>
            </a:extLst>
          </p:cNvPr>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41</a:t>
            </a:fld>
            <a:endParaRPr lang="en-US" sz="1400" b="1" dirty="0">
              <a:solidFill>
                <a:schemeClr val="bg1"/>
              </a:solidFill>
              <a:latin typeface="Arial" panose="020B0604020202020204" pitchFamily="34" charset="0"/>
              <a:cs typeface="Arial" panose="020B0604020202020204" pitchFamily="34" charset="0"/>
            </a:endParaRPr>
          </a:p>
        </p:txBody>
      </p:sp>
      <p:pic>
        <p:nvPicPr>
          <p:cNvPr id="14" name="Picture 2" descr="C:\Users\SCEDC_3\Desktop\SCEDC_logo_AltOpt1_Rev_OL.png">
            <a:extLst>
              <a:ext uri="{FF2B5EF4-FFF2-40B4-BE49-F238E27FC236}">
                <a16:creationId xmlns:a16="http://schemas.microsoft.com/office/drawing/2014/main" id="{3893DCE0-66BE-43D8-BD04-732A5826B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7488E8A6-0701-41C9-9811-9F535022C552}"/>
              </a:ext>
            </a:extLst>
          </p:cNvPr>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 </a:t>
            </a:r>
            <a:r>
              <a:rPr lang="en-US" sz="4800" dirty="0">
                <a:latin typeface="Arial"/>
                <a:cs typeface="Arial"/>
              </a:rPr>
              <a:t>Example - </a:t>
            </a:r>
            <a:r>
              <a:rPr lang="en-US" sz="4800" dirty="0" err="1">
                <a:latin typeface="Arial"/>
                <a:cs typeface="Arial"/>
              </a:rPr>
              <a:t>Portscape</a:t>
            </a:r>
            <a:endParaRPr lang="en-US" sz="4800" dirty="0">
              <a:latin typeface="Arial"/>
              <a:cs typeface="Arial"/>
            </a:endParaRPr>
          </a:p>
        </p:txBody>
      </p:sp>
      <p:cxnSp>
        <p:nvCxnSpPr>
          <p:cNvPr id="16" name="Straight Connector 15">
            <a:extLst>
              <a:ext uri="{FF2B5EF4-FFF2-40B4-BE49-F238E27FC236}">
                <a16:creationId xmlns:a16="http://schemas.microsoft.com/office/drawing/2014/main" id="{BF3C6A7F-67B3-404E-9795-90767B08365E}"/>
              </a:ext>
            </a:extLst>
          </p:cNvPr>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pic>
        <p:nvPicPr>
          <p:cNvPr id="19" name="Picture 18" descr="A close up of a road&#10;&#10;Description generated with high confidence">
            <a:extLst>
              <a:ext uri="{FF2B5EF4-FFF2-40B4-BE49-F238E27FC236}">
                <a16:creationId xmlns:a16="http://schemas.microsoft.com/office/drawing/2014/main" id="{2C3E84AD-8E5D-48BD-B691-E04EDA3AF0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234" t="32557" r="22702" b="3182"/>
          <a:stretch/>
        </p:blipFill>
        <p:spPr>
          <a:xfrm>
            <a:off x="5334000" y="912043"/>
            <a:ext cx="3810000" cy="2911764"/>
          </a:xfrm>
          <a:prstGeom prst="rect">
            <a:avLst/>
          </a:prstGeom>
        </p:spPr>
      </p:pic>
      <p:pic>
        <p:nvPicPr>
          <p:cNvPr id="17" name="Picture 16">
            <a:extLst>
              <a:ext uri="{FF2B5EF4-FFF2-40B4-BE49-F238E27FC236}">
                <a16:creationId xmlns:a16="http://schemas.microsoft.com/office/drawing/2014/main" id="{D965797A-6F27-4FA7-B8CD-9F5DABB35997}"/>
              </a:ext>
            </a:extLst>
          </p:cNvPr>
          <p:cNvPicPr>
            <a:picLocks noChangeAspect="1"/>
          </p:cNvPicPr>
          <p:nvPr/>
        </p:nvPicPr>
        <p:blipFill rotWithShape="1">
          <a:blip r:embed="rId5"/>
          <a:srcRect l="33580" t="21323" b="36016"/>
          <a:stretch/>
        </p:blipFill>
        <p:spPr>
          <a:xfrm>
            <a:off x="3070670" y="3808127"/>
            <a:ext cx="6141424" cy="2575793"/>
          </a:xfrm>
          <a:prstGeom prst="rect">
            <a:avLst/>
          </a:prstGeom>
        </p:spPr>
      </p:pic>
      <p:pic>
        <p:nvPicPr>
          <p:cNvPr id="11" name="Picture 10">
            <a:extLst>
              <a:ext uri="{FF2B5EF4-FFF2-40B4-BE49-F238E27FC236}">
                <a16:creationId xmlns:a16="http://schemas.microsoft.com/office/drawing/2014/main" id="{CE06A82F-B4BE-4F8E-B0F5-A28C83544559}"/>
              </a:ext>
            </a:extLst>
          </p:cNvPr>
          <p:cNvPicPr>
            <a:picLocks noChangeAspect="1"/>
          </p:cNvPicPr>
          <p:nvPr/>
        </p:nvPicPr>
        <p:blipFill rotWithShape="1">
          <a:blip r:embed="rId6"/>
          <a:srcRect t="30702" r="34224" b="18792"/>
          <a:stretch/>
        </p:blipFill>
        <p:spPr>
          <a:xfrm>
            <a:off x="0" y="3795778"/>
            <a:ext cx="5029200" cy="2575793"/>
          </a:xfrm>
          <a:prstGeom prst="rect">
            <a:avLst/>
          </a:prstGeom>
        </p:spPr>
      </p:pic>
    </p:spTree>
    <p:extLst>
      <p:ext uri="{BB962C8B-B14F-4D97-AF65-F5344CB8AC3E}">
        <p14:creationId xmlns:p14="http://schemas.microsoft.com/office/powerpoint/2010/main" val="262329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584D4-C147-4E14-8E13-388171BFD674}"/>
              </a:ext>
            </a:extLst>
          </p:cNvPr>
          <p:cNvSpPr>
            <a:spLocks noGrp="1"/>
          </p:cNvSpPr>
          <p:nvPr>
            <p:ph idx="1"/>
          </p:nvPr>
        </p:nvSpPr>
        <p:spPr>
          <a:xfrm>
            <a:off x="228600" y="1057364"/>
            <a:ext cx="7772400" cy="2531940"/>
          </a:xfrm>
        </p:spPr>
        <p:txBody>
          <a:bodyPr anchor="t">
            <a:normAutofit/>
          </a:bodyPr>
          <a:lstStyle/>
          <a:p>
            <a:r>
              <a:rPr lang="en-US" dirty="0"/>
              <a:t>2BR, 2BA 2 Car - $260,000</a:t>
            </a:r>
          </a:p>
          <a:p>
            <a:r>
              <a:rPr lang="en-US" dirty="0"/>
              <a:t>~1,200 SF</a:t>
            </a:r>
          </a:p>
          <a:p>
            <a:r>
              <a:rPr lang="en-US" dirty="0"/>
              <a:t>$400,000 in TID / $12,000 per unit</a:t>
            </a:r>
          </a:p>
        </p:txBody>
      </p:sp>
      <p:pic>
        <p:nvPicPr>
          <p:cNvPr id="4" name="Picture 3">
            <a:extLst>
              <a:ext uri="{FF2B5EF4-FFF2-40B4-BE49-F238E27FC236}">
                <a16:creationId xmlns:a16="http://schemas.microsoft.com/office/drawing/2014/main" id="{9E80070A-F1CF-4CC9-9171-FD4C036BEE25}"/>
              </a:ext>
            </a:extLst>
          </p:cNvPr>
          <p:cNvPicPr>
            <a:picLocks noChangeAspect="1"/>
          </p:cNvPicPr>
          <p:nvPr/>
        </p:nvPicPr>
        <p:blipFill rotWithShape="1">
          <a:blip r:embed="rId2"/>
          <a:srcRect l="12631" r="15196" b="1"/>
          <a:stretch/>
        </p:blipFill>
        <p:spPr>
          <a:xfrm>
            <a:off x="5062606" y="2092909"/>
            <a:ext cx="4081394" cy="4241205"/>
          </a:xfrm>
          <a:prstGeom prst="rect">
            <a:avLst/>
          </a:prstGeom>
        </p:spPr>
      </p:pic>
      <p:pic>
        <p:nvPicPr>
          <p:cNvPr id="6" name="Picture 3">
            <a:extLst>
              <a:ext uri="{FF2B5EF4-FFF2-40B4-BE49-F238E27FC236}">
                <a16:creationId xmlns:a16="http://schemas.microsoft.com/office/drawing/2014/main" id="{54B299C9-2762-40C7-B566-8E633AE11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2">
            <a:extLst>
              <a:ext uri="{FF2B5EF4-FFF2-40B4-BE49-F238E27FC236}">
                <a16:creationId xmlns:a16="http://schemas.microsoft.com/office/drawing/2014/main" id="{171C2FB5-24B3-40A3-A09B-B991D0603A3F}"/>
              </a:ext>
            </a:extLst>
          </p:cNvPr>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42</a:t>
            </a:fld>
            <a:endParaRPr lang="en-US" sz="1400" b="1" dirty="0">
              <a:solidFill>
                <a:schemeClr val="bg1"/>
              </a:solidFill>
              <a:latin typeface="Arial" panose="020B0604020202020204" pitchFamily="34" charset="0"/>
              <a:cs typeface="Arial" panose="020B0604020202020204" pitchFamily="34" charset="0"/>
            </a:endParaRPr>
          </a:p>
        </p:txBody>
      </p:sp>
      <p:pic>
        <p:nvPicPr>
          <p:cNvPr id="8" name="Picture 2" descr="C:\Users\SCEDC_3\Desktop\SCEDC_logo_AltOpt1_Rev_OL.png">
            <a:extLst>
              <a:ext uri="{FF2B5EF4-FFF2-40B4-BE49-F238E27FC236}">
                <a16:creationId xmlns:a16="http://schemas.microsoft.com/office/drawing/2014/main" id="{E724B1F0-9F20-4238-9A7A-2D3BE9FD94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11BEF34-C22F-41EB-8FDF-E489AB7EBB63}"/>
              </a:ext>
            </a:extLst>
          </p:cNvPr>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 </a:t>
            </a:r>
            <a:r>
              <a:rPr lang="en-US" sz="4800" dirty="0">
                <a:latin typeface="Arial"/>
                <a:cs typeface="Arial"/>
              </a:rPr>
              <a:t>Example – Waters Edge</a:t>
            </a:r>
          </a:p>
        </p:txBody>
      </p:sp>
      <p:cxnSp>
        <p:nvCxnSpPr>
          <p:cNvPr id="11" name="Straight Connector 10">
            <a:extLst>
              <a:ext uri="{FF2B5EF4-FFF2-40B4-BE49-F238E27FC236}">
                <a16:creationId xmlns:a16="http://schemas.microsoft.com/office/drawing/2014/main" id="{344C2A78-B51C-4D78-8AC0-71C80228031B}"/>
              </a:ext>
            </a:extLst>
          </p:cNvPr>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E1A0C233-39B1-4724-A858-7E786071DC7A}"/>
              </a:ext>
            </a:extLst>
          </p:cNvPr>
          <p:cNvPicPr>
            <a:picLocks noChangeAspect="1"/>
          </p:cNvPicPr>
          <p:nvPr/>
        </p:nvPicPr>
        <p:blipFill rotWithShape="1">
          <a:blip r:embed="rId5"/>
          <a:srcRect l="3333" r="5000" b="30358"/>
          <a:stretch/>
        </p:blipFill>
        <p:spPr>
          <a:xfrm>
            <a:off x="0" y="3779938"/>
            <a:ext cx="5088549" cy="2574753"/>
          </a:xfrm>
          <a:prstGeom prst="rect">
            <a:avLst/>
          </a:prstGeom>
        </p:spPr>
      </p:pic>
    </p:spTree>
    <p:extLst>
      <p:ext uri="{BB962C8B-B14F-4D97-AF65-F5344CB8AC3E}">
        <p14:creationId xmlns:p14="http://schemas.microsoft.com/office/powerpoint/2010/main" val="33228323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E584D4-C147-4E14-8E13-388171BFD674}"/>
              </a:ext>
            </a:extLst>
          </p:cNvPr>
          <p:cNvSpPr>
            <a:spLocks noGrp="1"/>
          </p:cNvSpPr>
          <p:nvPr>
            <p:ph idx="1"/>
          </p:nvPr>
        </p:nvSpPr>
        <p:spPr>
          <a:xfrm>
            <a:off x="37289" y="1102878"/>
            <a:ext cx="7396842" cy="2386263"/>
          </a:xfrm>
        </p:spPr>
        <p:txBody>
          <a:bodyPr anchor="t">
            <a:noAutofit/>
          </a:bodyPr>
          <a:lstStyle/>
          <a:p>
            <a:r>
              <a:rPr lang="en-US" dirty="0"/>
              <a:t>Section 42 – Low Income </a:t>
            </a:r>
          </a:p>
          <a:p>
            <a:pPr lvl="1"/>
            <a:r>
              <a:rPr lang="en-US" sz="2400" dirty="0"/>
              <a:t>&gt;60% Median County Income</a:t>
            </a:r>
          </a:p>
          <a:p>
            <a:r>
              <a:rPr lang="en-US" dirty="0"/>
              <a:t>Senior Housing (55+)</a:t>
            </a:r>
          </a:p>
          <a:p>
            <a:r>
              <a:rPr lang="en-US" dirty="0"/>
              <a:t>Local TID used (varied by community)</a:t>
            </a:r>
          </a:p>
          <a:p>
            <a:pPr marL="0" indent="0">
              <a:buNone/>
            </a:pPr>
            <a:endParaRPr lang="en-US" dirty="0"/>
          </a:p>
        </p:txBody>
      </p:sp>
      <p:pic>
        <p:nvPicPr>
          <p:cNvPr id="5" name="Picture 4">
            <a:extLst>
              <a:ext uri="{FF2B5EF4-FFF2-40B4-BE49-F238E27FC236}">
                <a16:creationId xmlns:a16="http://schemas.microsoft.com/office/drawing/2014/main" id="{CBCB6D9D-0DD6-4466-8C29-557AAD4F118B}"/>
              </a:ext>
            </a:extLst>
          </p:cNvPr>
          <p:cNvPicPr>
            <a:picLocks noChangeAspect="1"/>
          </p:cNvPicPr>
          <p:nvPr/>
        </p:nvPicPr>
        <p:blipFill rotWithShape="1">
          <a:blip r:embed="rId2"/>
          <a:srcRect l="16675" r="8322" b="-4"/>
          <a:stretch/>
        </p:blipFill>
        <p:spPr>
          <a:xfrm>
            <a:off x="8106" y="3381771"/>
            <a:ext cx="3008296" cy="3008296"/>
          </a:xfrm>
          <a:prstGeom prst="rect">
            <a:avLst/>
          </a:prstGeom>
        </p:spPr>
      </p:pic>
      <p:pic>
        <p:nvPicPr>
          <p:cNvPr id="7" name="Picture 6">
            <a:extLst>
              <a:ext uri="{FF2B5EF4-FFF2-40B4-BE49-F238E27FC236}">
                <a16:creationId xmlns:a16="http://schemas.microsoft.com/office/drawing/2014/main" id="{E3DDD0FA-8643-403C-B305-0178FCC42389}"/>
              </a:ext>
            </a:extLst>
          </p:cNvPr>
          <p:cNvPicPr>
            <a:picLocks noChangeAspect="1"/>
          </p:cNvPicPr>
          <p:nvPr/>
        </p:nvPicPr>
        <p:blipFill rotWithShape="1">
          <a:blip r:embed="rId3"/>
          <a:srcRect l="13214" r="4" b="4"/>
          <a:stretch/>
        </p:blipFill>
        <p:spPr>
          <a:xfrm>
            <a:off x="5562600" y="3348577"/>
            <a:ext cx="3613826" cy="3123067"/>
          </a:xfrm>
          <a:prstGeom prst="rect">
            <a:avLst/>
          </a:prstGeom>
        </p:spPr>
      </p:pic>
      <p:pic>
        <p:nvPicPr>
          <p:cNvPr id="6" name="Picture 5">
            <a:extLst>
              <a:ext uri="{FF2B5EF4-FFF2-40B4-BE49-F238E27FC236}">
                <a16:creationId xmlns:a16="http://schemas.microsoft.com/office/drawing/2014/main" id="{F7DBD267-1EF7-4BE4-B7FD-57C36A6F3490}"/>
              </a:ext>
            </a:extLst>
          </p:cNvPr>
          <p:cNvPicPr>
            <a:picLocks noChangeAspect="1"/>
          </p:cNvPicPr>
          <p:nvPr/>
        </p:nvPicPr>
        <p:blipFill rotWithShape="1">
          <a:blip r:embed="rId4"/>
          <a:srcRect l="6829" r="4691" b="-4"/>
          <a:stretch/>
        </p:blipFill>
        <p:spPr>
          <a:xfrm>
            <a:off x="2057400" y="3379138"/>
            <a:ext cx="3505200" cy="2971290"/>
          </a:xfrm>
          <a:prstGeom prst="rect">
            <a:avLst/>
          </a:prstGeom>
        </p:spPr>
      </p:pic>
      <p:pic>
        <p:nvPicPr>
          <p:cNvPr id="10" name="Picture 3">
            <a:extLst>
              <a:ext uri="{FF2B5EF4-FFF2-40B4-BE49-F238E27FC236}">
                <a16:creationId xmlns:a16="http://schemas.microsoft.com/office/drawing/2014/main" id="{8AC8D045-2DE3-40B7-961E-1FF4612479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2">
            <a:extLst>
              <a:ext uri="{FF2B5EF4-FFF2-40B4-BE49-F238E27FC236}">
                <a16:creationId xmlns:a16="http://schemas.microsoft.com/office/drawing/2014/main" id="{8E28F701-99F6-429E-899D-5980E90DCF65}"/>
              </a:ext>
            </a:extLst>
          </p:cNvPr>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43</a:t>
            </a:fld>
            <a:endParaRPr lang="en-US" sz="1400" b="1" dirty="0">
              <a:solidFill>
                <a:schemeClr val="bg1"/>
              </a:solidFill>
              <a:latin typeface="Arial" panose="020B0604020202020204" pitchFamily="34" charset="0"/>
              <a:cs typeface="Arial" panose="020B0604020202020204" pitchFamily="34" charset="0"/>
            </a:endParaRPr>
          </a:p>
        </p:txBody>
      </p:sp>
      <p:pic>
        <p:nvPicPr>
          <p:cNvPr id="13" name="Picture 2" descr="C:\Users\SCEDC_3\Desktop\SCEDC_logo_AltOpt1_Rev_OL.png">
            <a:extLst>
              <a:ext uri="{FF2B5EF4-FFF2-40B4-BE49-F238E27FC236}">
                <a16:creationId xmlns:a16="http://schemas.microsoft.com/office/drawing/2014/main" id="{D6B47094-6502-4D6D-8DBB-2FD4B8C0B7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46846422-50D8-4B92-ABE5-3BBF788D3E62}"/>
              </a:ext>
            </a:extLst>
          </p:cNvPr>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 </a:t>
            </a:r>
            <a:r>
              <a:rPr lang="en-US" sz="4800" dirty="0">
                <a:latin typeface="Arial"/>
                <a:cs typeface="Arial"/>
              </a:rPr>
              <a:t>Example - Berkshire</a:t>
            </a:r>
          </a:p>
        </p:txBody>
      </p:sp>
      <p:cxnSp>
        <p:nvCxnSpPr>
          <p:cNvPr id="17" name="Straight Connector 16">
            <a:extLst>
              <a:ext uri="{FF2B5EF4-FFF2-40B4-BE49-F238E27FC236}">
                <a16:creationId xmlns:a16="http://schemas.microsoft.com/office/drawing/2014/main" id="{BAD69D46-5841-4ED2-A1B9-B5F91A1F71D4}"/>
              </a:ext>
            </a:extLst>
          </p:cNvPr>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993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CCDEDA-4E43-436D-9107-FFBC7D214E45}"/>
              </a:ext>
            </a:extLst>
          </p:cNvPr>
          <p:cNvPicPr>
            <a:picLocks noChangeAspect="1"/>
          </p:cNvPicPr>
          <p:nvPr/>
        </p:nvPicPr>
        <p:blipFill>
          <a:blip r:embed="rId2"/>
          <a:stretch>
            <a:fillRect/>
          </a:stretch>
        </p:blipFill>
        <p:spPr>
          <a:xfrm>
            <a:off x="229482" y="1136246"/>
            <a:ext cx="8685036" cy="4373267"/>
          </a:xfrm>
          <a:prstGeom prst="rect">
            <a:avLst/>
          </a:prstGeom>
        </p:spPr>
      </p:pic>
      <p:sp>
        <p:nvSpPr>
          <p:cNvPr id="2" name="TextBox 1">
            <a:extLst>
              <a:ext uri="{FF2B5EF4-FFF2-40B4-BE49-F238E27FC236}">
                <a16:creationId xmlns:a16="http://schemas.microsoft.com/office/drawing/2014/main" id="{2C9D0513-D2C9-4742-8941-95B727A93F53}"/>
              </a:ext>
            </a:extLst>
          </p:cNvPr>
          <p:cNvSpPr txBox="1"/>
          <p:nvPr/>
        </p:nvSpPr>
        <p:spPr>
          <a:xfrm>
            <a:off x="1714498" y="3763411"/>
            <a:ext cx="1640543" cy="415498"/>
          </a:xfrm>
          <a:prstGeom prst="rect">
            <a:avLst/>
          </a:prstGeom>
          <a:solidFill>
            <a:srgbClr val="FF0000">
              <a:alpha val="89804"/>
            </a:srgb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100" dirty="0" err="1"/>
              <a:t>Portscape</a:t>
            </a:r>
            <a:endParaRPr lang="en-US" sz="1500" dirty="0"/>
          </a:p>
        </p:txBody>
      </p:sp>
      <p:sp>
        <p:nvSpPr>
          <p:cNvPr id="4" name="TextBox 3">
            <a:extLst>
              <a:ext uri="{FF2B5EF4-FFF2-40B4-BE49-F238E27FC236}">
                <a16:creationId xmlns:a16="http://schemas.microsoft.com/office/drawing/2014/main" id="{6A673F7E-B2FD-40B3-942D-F519DC6BD015}"/>
              </a:ext>
            </a:extLst>
          </p:cNvPr>
          <p:cNvSpPr txBox="1"/>
          <p:nvPr/>
        </p:nvSpPr>
        <p:spPr>
          <a:xfrm>
            <a:off x="1714498" y="3450322"/>
            <a:ext cx="1640543" cy="415498"/>
          </a:xfrm>
          <a:prstGeom prst="rect">
            <a:avLst/>
          </a:prstGeom>
          <a:solidFill>
            <a:srgbClr val="FF0000">
              <a:alpha val="89804"/>
            </a:srgb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100" dirty="0"/>
              <a:t>The Preserve</a:t>
            </a:r>
            <a:endParaRPr lang="en-US" sz="1500" dirty="0"/>
          </a:p>
        </p:txBody>
      </p:sp>
      <p:sp>
        <p:nvSpPr>
          <p:cNvPr id="5" name="TextBox 4">
            <a:extLst>
              <a:ext uri="{FF2B5EF4-FFF2-40B4-BE49-F238E27FC236}">
                <a16:creationId xmlns:a16="http://schemas.microsoft.com/office/drawing/2014/main" id="{A5611EC9-8888-48AE-AECF-D1C163E23BE6}"/>
              </a:ext>
            </a:extLst>
          </p:cNvPr>
          <p:cNvSpPr txBox="1"/>
          <p:nvPr/>
        </p:nvSpPr>
        <p:spPr>
          <a:xfrm>
            <a:off x="3355042" y="3932179"/>
            <a:ext cx="2420471" cy="415498"/>
          </a:xfrm>
          <a:prstGeom prst="rect">
            <a:avLst/>
          </a:prstGeom>
          <a:solidFill>
            <a:srgbClr val="FF0000">
              <a:alpha val="89804"/>
            </a:srgbClr>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2100" dirty="0"/>
              <a:t>Waters Edge Condos</a:t>
            </a:r>
            <a:endParaRPr lang="en-US" sz="1500" dirty="0"/>
          </a:p>
        </p:txBody>
      </p:sp>
      <p:sp>
        <p:nvSpPr>
          <p:cNvPr id="3" name="Rectangle 2">
            <a:extLst>
              <a:ext uri="{FF2B5EF4-FFF2-40B4-BE49-F238E27FC236}">
                <a16:creationId xmlns:a16="http://schemas.microsoft.com/office/drawing/2014/main" id="{81490080-EF12-4202-A269-341574D09567}"/>
              </a:ext>
            </a:extLst>
          </p:cNvPr>
          <p:cNvSpPr/>
          <p:nvPr/>
        </p:nvSpPr>
        <p:spPr>
          <a:xfrm>
            <a:off x="1714498" y="1893094"/>
            <a:ext cx="2420471" cy="1219690"/>
          </a:xfrm>
          <a:prstGeom prst="rect">
            <a:avLst/>
          </a:prstGeom>
          <a:solidFill>
            <a:srgbClr val="FF0000">
              <a:alpha val="89804"/>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ysClr val="windowText" lastClr="000000"/>
                </a:solidFill>
              </a:rPr>
              <a:t>Berkshire Senior Community</a:t>
            </a:r>
          </a:p>
        </p:txBody>
      </p:sp>
      <p:sp>
        <p:nvSpPr>
          <p:cNvPr id="7" name="Rectangle 6">
            <a:extLst>
              <a:ext uri="{FF2B5EF4-FFF2-40B4-BE49-F238E27FC236}">
                <a16:creationId xmlns:a16="http://schemas.microsoft.com/office/drawing/2014/main" id="{6458F535-569A-40AD-9CAB-2008865001AC}"/>
              </a:ext>
            </a:extLst>
          </p:cNvPr>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 </a:t>
            </a:r>
            <a:r>
              <a:rPr lang="en-US" sz="4800" dirty="0">
                <a:latin typeface="Arial"/>
                <a:cs typeface="Arial"/>
              </a:rPr>
              <a:t>Development Price Points</a:t>
            </a:r>
          </a:p>
        </p:txBody>
      </p:sp>
      <p:cxnSp>
        <p:nvCxnSpPr>
          <p:cNvPr id="9" name="Straight Connector 8">
            <a:extLst>
              <a:ext uri="{FF2B5EF4-FFF2-40B4-BE49-F238E27FC236}">
                <a16:creationId xmlns:a16="http://schemas.microsoft.com/office/drawing/2014/main" id="{56AEB17D-A254-4228-94FB-1E838F497453}"/>
              </a:ext>
            </a:extLst>
          </p:cNvPr>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pic>
        <p:nvPicPr>
          <p:cNvPr id="10" name="Picture 3">
            <a:extLst>
              <a:ext uri="{FF2B5EF4-FFF2-40B4-BE49-F238E27FC236}">
                <a16:creationId xmlns:a16="http://schemas.microsoft.com/office/drawing/2014/main" id="{EF76DD4F-3F3D-479E-B3EE-A6E7BB6E0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lide Number Placeholder 2">
            <a:extLst>
              <a:ext uri="{FF2B5EF4-FFF2-40B4-BE49-F238E27FC236}">
                <a16:creationId xmlns:a16="http://schemas.microsoft.com/office/drawing/2014/main" id="{5AEA6BD7-3357-4C30-8621-C4C260504E51}"/>
              </a:ext>
            </a:extLst>
          </p:cNvPr>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44</a:t>
            </a:fld>
            <a:endParaRPr lang="en-US" sz="1400" b="1" dirty="0">
              <a:solidFill>
                <a:schemeClr val="bg1"/>
              </a:solidFill>
              <a:latin typeface="Arial" panose="020B0604020202020204" pitchFamily="34" charset="0"/>
              <a:cs typeface="Arial" panose="020B0604020202020204" pitchFamily="34" charset="0"/>
            </a:endParaRPr>
          </a:p>
        </p:txBody>
      </p:sp>
      <p:pic>
        <p:nvPicPr>
          <p:cNvPr id="12" name="Picture 2" descr="C:\Users\SCEDC_3\Desktop\SCEDC_logo_AltOpt1_Rev_OL.png">
            <a:extLst>
              <a:ext uri="{FF2B5EF4-FFF2-40B4-BE49-F238E27FC236}">
                <a16:creationId xmlns:a16="http://schemas.microsoft.com/office/drawing/2014/main" id="{753C53C0-EC46-4AB4-B09B-D04CAEE6D3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2194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64B778-DD1C-47C3-B7ED-66C1614BA3B1}"/>
              </a:ext>
            </a:extLst>
          </p:cNvPr>
          <p:cNvPicPr>
            <a:picLocks noChangeAspect="1"/>
          </p:cNvPicPr>
          <p:nvPr/>
        </p:nvPicPr>
        <p:blipFill>
          <a:blip r:embed="rId3"/>
          <a:stretch>
            <a:fillRect/>
          </a:stretch>
        </p:blipFill>
        <p:spPr>
          <a:xfrm>
            <a:off x="-2895600" y="-74167"/>
            <a:ext cx="13839591" cy="6430517"/>
          </a:xfrm>
          <a:prstGeom prst="rect">
            <a:avLst/>
          </a:prstGeom>
        </p:spPr>
      </p:pic>
      <p:sp>
        <p:nvSpPr>
          <p:cNvPr id="15" name="Content Placeholder 2">
            <a:extLst>
              <a:ext uri="{FF2B5EF4-FFF2-40B4-BE49-F238E27FC236}">
                <a16:creationId xmlns:a16="http://schemas.microsoft.com/office/drawing/2014/main" id="{348B51E0-7B0E-4132-A60F-B86B79C48DF4}"/>
              </a:ext>
            </a:extLst>
          </p:cNvPr>
          <p:cNvSpPr txBox="1">
            <a:spLocks/>
          </p:cNvSpPr>
          <p:nvPr/>
        </p:nvSpPr>
        <p:spPr>
          <a:xfrm>
            <a:off x="228600" y="226368"/>
            <a:ext cx="8534400" cy="6158922"/>
          </a:xfrm>
          <a:prstGeom prst="rect">
            <a:avLst/>
          </a:prstGeom>
          <a:solidFill>
            <a:srgbClr val="000000">
              <a:alpha val="50196"/>
            </a:srgbClr>
          </a:solidFill>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500"/>
              </a:spcBef>
              <a:buFont typeface="Arial" panose="020B0604020202020204" pitchFamily="34" charset="0"/>
              <a:buChar char="•"/>
            </a:pPr>
            <a:endParaRPr lang="en-US" b="1" dirty="0">
              <a:solidFill>
                <a:schemeClr val="bg1"/>
              </a:solidFill>
            </a:endParaRPr>
          </a:p>
          <a:p>
            <a:pPr marL="457200" indent="-457200" algn="l">
              <a:spcBef>
                <a:spcPts val="500"/>
              </a:spcBef>
              <a:buFont typeface="Arial" panose="020B0604020202020204" pitchFamily="34" charset="0"/>
              <a:buChar char="•"/>
            </a:pPr>
            <a:endParaRPr lang="en-US" b="1" dirty="0">
              <a:solidFill>
                <a:schemeClr val="bg1"/>
              </a:solidFill>
            </a:endParaRPr>
          </a:p>
          <a:p>
            <a:pPr marL="457200" indent="-457200" algn="l">
              <a:spcBef>
                <a:spcPts val="500"/>
              </a:spcBef>
              <a:buFont typeface="Arial" panose="020B0604020202020204" pitchFamily="34" charset="0"/>
              <a:buChar char="•"/>
            </a:pPr>
            <a:r>
              <a:rPr lang="en-US" b="1" dirty="0">
                <a:solidFill>
                  <a:schemeClr val="bg1"/>
                </a:solidFill>
              </a:rPr>
              <a:t>Respectfully use the lake to encourage development that:</a:t>
            </a:r>
          </a:p>
          <a:p>
            <a:pPr marL="914400" lvl="1" indent="-457200" algn="l">
              <a:spcBef>
                <a:spcPts val="500"/>
              </a:spcBef>
              <a:buFont typeface="Arial" panose="020B0604020202020204" pitchFamily="34" charset="0"/>
              <a:buChar char="•"/>
            </a:pPr>
            <a:r>
              <a:rPr lang="en-US" dirty="0">
                <a:solidFill>
                  <a:schemeClr val="bg1"/>
                </a:solidFill>
              </a:rPr>
              <a:t>Keeps our youth and seniors in the community?</a:t>
            </a:r>
          </a:p>
          <a:p>
            <a:pPr marL="914400" lvl="1" indent="-457200" algn="l">
              <a:spcBef>
                <a:spcPts val="500"/>
              </a:spcBef>
              <a:buFont typeface="Arial" panose="020B0604020202020204" pitchFamily="34" charset="0"/>
              <a:buChar char="•"/>
            </a:pPr>
            <a:r>
              <a:rPr lang="en-US" dirty="0">
                <a:solidFill>
                  <a:schemeClr val="bg1"/>
                </a:solidFill>
              </a:rPr>
              <a:t>Increase housing capacity to meet employer needs?</a:t>
            </a:r>
          </a:p>
          <a:p>
            <a:pPr marL="914400" lvl="1" indent="-457200" algn="l">
              <a:spcBef>
                <a:spcPts val="500"/>
              </a:spcBef>
              <a:buFont typeface="Arial" panose="020B0604020202020204" pitchFamily="34" charset="0"/>
              <a:buChar char="•"/>
            </a:pPr>
            <a:r>
              <a:rPr lang="en-US" dirty="0">
                <a:solidFill>
                  <a:schemeClr val="bg1"/>
                </a:solidFill>
              </a:rPr>
              <a:t>Maximize the few remaining parcels?</a:t>
            </a:r>
          </a:p>
          <a:p>
            <a:pPr marL="457200" indent="-457200" algn="l">
              <a:spcBef>
                <a:spcPts val="500"/>
              </a:spcBef>
              <a:buFont typeface="Arial" panose="020B0604020202020204" pitchFamily="34" charset="0"/>
              <a:buChar char="•"/>
            </a:pPr>
            <a:r>
              <a:rPr lang="en-US" b="1" dirty="0">
                <a:solidFill>
                  <a:schemeClr val="bg1"/>
                </a:solidFill>
              </a:rPr>
              <a:t>Proactively work on outdoor recreational amenities?</a:t>
            </a:r>
          </a:p>
          <a:p>
            <a:pPr marL="457200" indent="-457200" algn="l">
              <a:spcBef>
                <a:spcPts val="500"/>
              </a:spcBef>
              <a:buFont typeface="Arial" panose="020B0604020202020204" pitchFamily="34" charset="0"/>
              <a:buChar char="•"/>
            </a:pPr>
            <a:r>
              <a:rPr lang="en-US" b="1" dirty="0">
                <a:solidFill>
                  <a:schemeClr val="bg1"/>
                </a:solidFill>
              </a:rPr>
              <a:t>Partner to generate long-term revenue from untaxed Village property?</a:t>
            </a:r>
          </a:p>
          <a:p>
            <a:pPr marL="457200" indent="-457200" algn="l">
              <a:spcBef>
                <a:spcPts val="500"/>
              </a:spcBef>
              <a:buFont typeface="Arial" panose="020B0604020202020204" pitchFamily="34" charset="0"/>
              <a:buChar char="•"/>
            </a:pPr>
            <a:r>
              <a:rPr lang="en-US" b="1" dirty="0">
                <a:solidFill>
                  <a:schemeClr val="bg1"/>
                </a:solidFill>
              </a:rPr>
              <a:t>Take opportunities as they come knowing that growth is no longer “given?” </a:t>
            </a:r>
          </a:p>
          <a:p>
            <a:pPr algn="l">
              <a:spcBef>
                <a:spcPts val="500"/>
              </a:spcBef>
            </a:pPr>
            <a:endParaRPr lang="en-US" b="1" dirty="0">
              <a:solidFill>
                <a:schemeClr val="bg1"/>
              </a:solidFill>
            </a:endParaRPr>
          </a:p>
        </p:txBody>
      </p:sp>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chemeClr val="bg1"/>
                </a:solidFill>
                <a:latin typeface="Arial"/>
                <a:cs typeface="Arial"/>
              </a:rPr>
              <a:t>How can we?</a:t>
            </a:r>
          </a:p>
        </p:txBody>
      </p:sp>
      <p:pic>
        <p:nvPicPr>
          <p:cNvPr id="10"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45</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318783"/>
            <a:ext cx="8458200"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spcBef>
                <a:spcPts val="500"/>
              </a:spcBef>
            </a:pPr>
            <a:endParaRPr lang="en-US" b="1" dirty="0"/>
          </a:p>
          <a:p>
            <a:pPr marL="914400" lvl="1" indent="-457200" algn="l">
              <a:spcBef>
                <a:spcPts val="500"/>
              </a:spcBef>
              <a:buFont typeface="Arial" panose="020B0604020202020204" pitchFamily="34" charset="0"/>
              <a:buChar char="•"/>
            </a:pPr>
            <a:endParaRPr lang="en-US" dirty="0"/>
          </a:p>
        </p:txBody>
      </p:sp>
    </p:spTree>
    <p:extLst>
      <p:ext uri="{BB962C8B-B14F-4D97-AF65-F5344CB8AC3E}">
        <p14:creationId xmlns:p14="http://schemas.microsoft.com/office/powerpoint/2010/main" val="2817462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348B51E0-7B0E-4132-A60F-B86B79C48DF4}"/>
              </a:ext>
            </a:extLst>
          </p:cNvPr>
          <p:cNvSpPr txBox="1">
            <a:spLocks/>
          </p:cNvSpPr>
          <p:nvPr/>
        </p:nvSpPr>
        <p:spPr>
          <a:xfrm>
            <a:off x="228600" y="226368"/>
            <a:ext cx="8534400" cy="6158922"/>
          </a:xfrm>
          <a:prstGeom prst="rect">
            <a:avLst/>
          </a:prstGeom>
          <a:solidFill>
            <a:srgbClr val="000000">
              <a:alpha val="0"/>
            </a:srgbClr>
          </a:solidFill>
          <a:ln>
            <a:noFill/>
          </a:ln>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500"/>
              </a:spcBef>
              <a:buFont typeface="Arial" panose="020B0604020202020204" pitchFamily="34" charset="0"/>
              <a:buChar char="•"/>
            </a:pPr>
            <a:endParaRPr lang="en-US" b="1" dirty="0">
              <a:solidFill>
                <a:schemeClr val="tx1"/>
              </a:solidFill>
            </a:endParaRPr>
          </a:p>
          <a:p>
            <a:pPr marL="457200" indent="-457200" algn="l">
              <a:spcBef>
                <a:spcPts val="500"/>
              </a:spcBef>
              <a:buFont typeface="Arial" panose="020B0604020202020204" pitchFamily="34" charset="0"/>
              <a:buChar char="•"/>
            </a:pPr>
            <a:endParaRPr lang="en-US" b="1" dirty="0">
              <a:solidFill>
                <a:schemeClr val="tx1"/>
              </a:solidFill>
            </a:endParaRPr>
          </a:p>
          <a:p>
            <a:pPr marL="457200" indent="-457200" algn="l">
              <a:spcBef>
                <a:spcPts val="500"/>
              </a:spcBef>
              <a:buFont typeface="Arial" panose="020B0604020202020204" pitchFamily="34" charset="0"/>
              <a:buChar char="•"/>
            </a:pPr>
            <a:r>
              <a:rPr lang="en-US" sz="2800" b="1" dirty="0">
                <a:solidFill>
                  <a:schemeClr val="tx1"/>
                </a:solidFill>
              </a:rPr>
              <a:t>Village of Random Lake to form subcommittee(s) to consider the following: </a:t>
            </a:r>
          </a:p>
          <a:p>
            <a:pPr marL="914400" lvl="1" indent="-457200" algn="l">
              <a:spcBef>
                <a:spcPts val="500"/>
              </a:spcBef>
              <a:buFont typeface="Arial" panose="020B0604020202020204" pitchFamily="34" charset="0"/>
              <a:buChar char="•"/>
            </a:pPr>
            <a:r>
              <a:rPr lang="en-US" sz="2400" dirty="0">
                <a:solidFill>
                  <a:schemeClr val="tx1"/>
                </a:solidFill>
              </a:rPr>
              <a:t>Study what other similar communities are doing to encourage development</a:t>
            </a:r>
          </a:p>
          <a:p>
            <a:pPr marL="914400" lvl="1" indent="-457200" algn="l">
              <a:spcBef>
                <a:spcPts val="500"/>
              </a:spcBef>
              <a:buFont typeface="Arial" panose="020B0604020202020204" pitchFamily="34" charset="0"/>
              <a:buChar char="•"/>
            </a:pPr>
            <a:r>
              <a:rPr lang="en-US" sz="2400" dirty="0">
                <a:solidFill>
                  <a:schemeClr val="tx1"/>
                </a:solidFill>
              </a:rPr>
              <a:t>Assess to see if creating a Village Redevelopment Authority</a:t>
            </a:r>
          </a:p>
          <a:p>
            <a:pPr marL="914400" lvl="1" indent="-457200" algn="l">
              <a:spcBef>
                <a:spcPts val="500"/>
              </a:spcBef>
              <a:buFont typeface="Arial" panose="020B0604020202020204" pitchFamily="34" charset="0"/>
              <a:buChar char="•"/>
            </a:pPr>
            <a:r>
              <a:rPr lang="en-US" sz="2400" dirty="0">
                <a:solidFill>
                  <a:schemeClr val="tx1"/>
                </a:solidFill>
              </a:rPr>
              <a:t>Put together guidelines (what the Village needs to make a determination) should a developer ask for public entitlements</a:t>
            </a:r>
          </a:p>
          <a:p>
            <a:pPr marL="914400" lvl="1" indent="-457200" algn="l">
              <a:spcBef>
                <a:spcPts val="500"/>
              </a:spcBef>
              <a:buFont typeface="Arial" panose="020B0604020202020204" pitchFamily="34" charset="0"/>
              <a:buChar char="•"/>
            </a:pPr>
            <a:r>
              <a:rPr lang="en-US" sz="2400" dirty="0">
                <a:solidFill>
                  <a:schemeClr val="tx1"/>
                </a:solidFill>
              </a:rPr>
              <a:t>Plan and make recommendations to add an “Economic Development” section on municipal website </a:t>
            </a:r>
          </a:p>
        </p:txBody>
      </p:sp>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latin typeface="Arial"/>
                <a:cs typeface="Arial"/>
              </a:rPr>
              <a:t>Ideas to consider</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p:spPr>
        <p:style>
          <a:lnRef idx="1">
            <a:schemeClr val="dk1"/>
          </a:lnRef>
          <a:fillRef idx="0">
            <a:schemeClr val="dk1"/>
          </a:fillRef>
          <a:effectRef idx="0">
            <a:schemeClr val="dk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46</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189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Thank You!</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47</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318783"/>
            <a:ext cx="8458200"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spcBef>
                <a:spcPts val="500"/>
              </a:spcBef>
            </a:pPr>
            <a:endParaRPr lang="en-US" b="1" dirty="0"/>
          </a:p>
          <a:p>
            <a:pPr marL="914400" lvl="1" indent="-457200" algn="l">
              <a:spcBef>
                <a:spcPts val="500"/>
              </a:spcBef>
              <a:buFont typeface="Arial" panose="020B0604020202020204" pitchFamily="34" charset="0"/>
              <a:buChar char="•"/>
            </a:pPr>
            <a:endParaRPr lang="en-US" dirty="0"/>
          </a:p>
        </p:txBody>
      </p:sp>
      <p:pic>
        <p:nvPicPr>
          <p:cNvPr id="9" name="Picture 8">
            <a:extLst>
              <a:ext uri="{FF2B5EF4-FFF2-40B4-BE49-F238E27FC236}">
                <a16:creationId xmlns:a16="http://schemas.microsoft.com/office/drawing/2014/main" id="{BD8E4619-6641-4374-84FB-58CB228498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1" y="3394043"/>
            <a:ext cx="2895600" cy="2895600"/>
          </a:xfrm>
          <a:prstGeom prst="rect">
            <a:avLst/>
          </a:prstGeom>
        </p:spPr>
      </p:pic>
      <p:pic>
        <p:nvPicPr>
          <p:cNvPr id="3074" name="Picture 2" descr="http://randomlake.org/wordpress/wp-content/uploads/2017/03/Sail-Class-Gabe-Jeremy-Ann-Cady-Eric-Angela-Thomas-300x20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4083" y="1202912"/>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randomlake.org/wordpress/wp-content/uploads/2017/03/Veterans-Day-at-SDRL-Boyd-Decker-Erv-Witte-300x20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083" y="4074882"/>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randomlake.org/wordpress/wp-content/uploads/2017/03/UW-Lori-Mayer-Lynda-Marquardt-Dance-300x20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2419" y="1162505"/>
            <a:ext cx="2950769" cy="196717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randomlake.org/wordpress/wp-content/uploads/2017/03/Fishing-Sunday-Nov.-6-on-Random-Lake-300x200.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16242" y="4026540"/>
            <a:ext cx="28575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randomlake.org/wordpress/wp-content/uploads/2017/03/RLFD-Stats-Parade-300x2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131784" y="1187879"/>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488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Tables / Stations</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48</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304800" y="1318783"/>
            <a:ext cx="8458200"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1" algn="l">
              <a:spcBef>
                <a:spcPts val="500"/>
              </a:spcBef>
            </a:pPr>
            <a:endParaRPr lang="en-US" b="1" dirty="0"/>
          </a:p>
          <a:p>
            <a:pPr marL="914400" lvl="1" indent="-457200" algn="l">
              <a:spcBef>
                <a:spcPts val="500"/>
              </a:spcBef>
              <a:buFont typeface="Arial" panose="020B0604020202020204" pitchFamily="34" charset="0"/>
              <a:buChar char="•"/>
            </a:pPr>
            <a:endParaRPr lang="en-US" dirty="0"/>
          </a:p>
        </p:txBody>
      </p:sp>
      <p:sp>
        <p:nvSpPr>
          <p:cNvPr id="2" name="Rectangle 1">
            <a:extLst>
              <a:ext uri="{FF2B5EF4-FFF2-40B4-BE49-F238E27FC236}">
                <a16:creationId xmlns:a16="http://schemas.microsoft.com/office/drawing/2014/main" id="{FF933415-34AF-43A7-B328-6513BB747893}"/>
              </a:ext>
            </a:extLst>
          </p:cNvPr>
          <p:cNvSpPr/>
          <p:nvPr/>
        </p:nvSpPr>
        <p:spPr>
          <a:xfrm>
            <a:off x="187330" y="970916"/>
            <a:ext cx="8793804" cy="5863144"/>
          </a:xfrm>
          <a:prstGeom prst="rect">
            <a:avLst/>
          </a:prstGeom>
        </p:spPr>
        <p:txBody>
          <a:bodyPr wrap="square">
            <a:spAutoFit/>
          </a:bodyPr>
          <a:lstStyle/>
          <a:p>
            <a:pPr>
              <a:spcBef>
                <a:spcPts val="100"/>
              </a:spcBef>
            </a:pPr>
            <a:r>
              <a:rPr lang="en-US" sz="2400" b="1" dirty="0"/>
              <a:t>Comparable Developments &amp; Architecture</a:t>
            </a:r>
          </a:p>
          <a:p>
            <a:pPr marL="914400" lvl="1" indent="-457200">
              <a:spcBef>
                <a:spcPts val="100"/>
              </a:spcBef>
              <a:buFont typeface="Arial" panose="020B0604020202020204" pitchFamily="34" charset="0"/>
              <a:buChar char="•"/>
            </a:pPr>
            <a:r>
              <a:rPr lang="en-US" sz="2400" dirty="0"/>
              <a:t>Brian </a:t>
            </a:r>
            <a:r>
              <a:rPr lang="en-US" sz="2400" dirty="0" err="1"/>
              <a:t>Depies</a:t>
            </a:r>
            <a:r>
              <a:rPr lang="en-US" sz="2400" dirty="0"/>
              <a:t>, SEH Engineering, architects &amp; planners</a:t>
            </a:r>
          </a:p>
          <a:p>
            <a:pPr marL="914400" lvl="1" indent="-457200">
              <a:spcBef>
                <a:spcPts val="100"/>
              </a:spcBef>
              <a:buFont typeface="Arial" panose="020B0604020202020204" pitchFamily="34" charset="0"/>
              <a:buChar char="•"/>
            </a:pPr>
            <a:r>
              <a:rPr lang="en-US" sz="2400" dirty="0"/>
              <a:t>Cory Davis, Life-time resident &amp; developer &amp; finance</a:t>
            </a:r>
          </a:p>
          <a:p>
            <a:pPr>
              <a:spcBef>
                <a:spcPts val="100"/>
              </a:spcBef>
            </a:pPr>
            <a:r>
              <a:rPr lang="en-US" sz="2400" b="1" dirty="0"/>
              <a:t>Land / Site Availability</a:t>
            </a:r>
          </a:p>
          <a:p>
            <a:pPr marL="914400" lvl="1" indent="-457200">
              <a:spcBef>
                <a:spcPts val="100"/>
              </a:spcBef>
              <a:buFont typeface="Arial" panose="020B0604020202020204" pitchFamily="34" charset="0"/>
              <a:buChar char="•"/>
            </a:pPr>
            <a:r>
              <a:rPr lang="en-US" sz="2400" dirty="0"/>
              <a:t>David Borchardt, Life-time resident &amp; developer &amp; finance</a:t>
            </a:r>
          </a:p>
          <a:p>
            <a:pPr>
              <a:spcBef>
                <a:spcPts val="100"/>
              </a:spcBef>
            </a:pPr>
            <a:r>
              <a:rPr lang="en-US" sz="2400" b="1" dirty="0"/>
              <a:t>Employment Trends</a:t>
            </a:r>
          </a:p>
          <a:p>
            <a:pPr marL="914400" lvl="1" indent="-457200">
              <a:spcBef>
                <a:spcPts val="100"/>
              </a:spcBef>
              <a:buFont typeface="Arial" panose="020B0604020202020204" pitchFamily="34" charset="0"/>
              <a:buChar char="•"/>
            </a:pPr>
            <a:r>
              <a:rPr lang="en-US" sz="2400" dirty="0"/>
              <a:t>Ted </a:t>
            </a:r>
            <a:r>
              <a:rPr lang="en-US" sz="2400" dirty="0" err="1"/>
              <a:t>Neitzke</a:t>
            </a:r>
            <a:r>
              <a:rPr lang="en-US" sz="2400" dirty="0"/>
              <a:t>, Random Lake Chamber Executive Director</a:t>
            </a:r>
          </a:p>
          <a:p>
            <a:pPr>
              <a:spcBef>
                <a:spcPts val="100"/>
              </a:spcBef>
            </a:pPr>
            <a:r>
              <a:rPr lang="en-US" sz="2400" b="1" dirty="0"/>
              <a:t>TIF &amp; Entitlement Options</a:t>
            </a:r>
          </a:p>
          <a:p>
            <a:pPr marL="914400" lvl="1" indent="-457200">
              <a:spcBef>
                <a:spcPts val="100"/>
              </a:spcBef>
              <a:buFont typeface="Arial" panose="020B0604020202020204" pitchFamily="34" charset="0"/>
              <a:buChar char="•"/>
            </a:pPr>
            <a:r>
              <a:rPr lang="en-US" sz="2400" dirty="0"/>
              <a:t>Dane Checolinski, Sheboygan County Economic </a:t>
            </a:r>
            <a:r>
              <a:rPr lang="en-US" sz="2400" dirty="0" err="1"/>
              <a:t>Dev’t</a:t>
            </a:r>
            <a:r>
              <a:rPr lang="en-US" sz="2400" dirty="0"/>
              <a:t> Corp. </a:t>
            </a:r>
          </a:p>
          <a:p>
            <a:pPr>
              <a:spcBef>
                <a:spcPts val="100"/>
              </a:spcBef>
            </a:pPr>
            <a:r>
              <a:rPr lang="en-US" sz="2400" b="1" dirty="0"/>
              <a:t>School Enrollment &amp; Operations</a:t>
            </a:r>
          </a:p>
          <a:p>
            <a:pPr marL="914400" lvl="1" indent="-457200">
              <a:spcBef>
                <a:spcPts val="100"/>
              </a:spcBef>
              <a:buFont typeface="Arial" panose="020B0604020202020204" pitchFamily="34" charset="0"/>
              <a:buChar char="•"/>
            </a:pPr>
            <a:r>
              <a:rPr lang="en-US" sz="2400" dirty="0"/>
              <a:t>Mike </a:t>
            </a:r>
            <a:r>
              <a:rPr lang="en-US" sz="2400" dirty="0" err="1"/>
              <a:t>Trimberger</a:t>
            </a:r>
            <a:r>
              <a:rPr lang="en-US" sz="2400" dirty="0"/>
              <a:t>, Random Lake School District Administrator </a:t>
            </a:r>
          </a:p>
          <a:p>
            <a:pPr>
              <a:spcBef>
                <a:spcPts val="100"/>
              </a:spcBef>
            </a:pPr>
            <a:r>
              <a:rPr lang="en-US" sz="2400" b="1" dirty="0"/>
              <a:t>Village Engineering Needs</a:t>
            </a:r>
          </a:p>
          <a:p>
            <a:pPr marL="914400" lvl="1" indent="-457200">
              <a:spcBef>
                <a:spcPts val="100"/>
              </a:spcBef>
              <a:buFont typeface="Arial" panose="020B0604020202020204" pitchFamily="34" charset="0"/>
              <a:buChar char="•"/>
            </a:pPr>
            <a:r>
              <a:rPr lang="en-US" sz="2400" dirty="0"/>
              <a:t>Robert McDermott, Village of Random Lake Village President</a:t>
            </a:r>
          </a:p>
          <a:p>
            <a:pPr marL="914400" lvl="1" indent="-457200">
              <a:spcBef>
                <a:spcPts val="100"/>
              </a:spcBef>
              <a:buFont typeface="Arial" panose="020B0604020202020204" pitchFamily="34" charset="0"/>
              <a:buChar char="•"/>
            </a:pPr>
            <a:r>
              <a:rPr lang="en-US" sz="2400" dirty="0"/>
              <a:t>Aaron Groh, </a:t>
            </a:r>
            <a:r>
              <a:rPr lang="en-US" sz="2400" dirty="0" err="1"/>
              <a:t>Kapur</a:t>
            </a:r>
            <a:r>
              <a:rPr lang="en-US" sz="2400" dirty="0"/>
              <a:t> &amp; Associates Project Engineer</a:t>
            </a:r>
          </a:p>
          <a:p>
            <a:pPr marL="457200" indent="-457200">
              <a:spcBef>
                <a:spcPts val="500"/>
              </a:spcBef>
              <a:buFont typeface="Arial" panose="020B0604020202020204" pitchFamily="34" charset="0"/>
              <a:buChar char="•"/>
            </a:pPr>
            <a:endParaRPr lang="en-US" sz="2400" dirty="0"/>
          </a:p>
        </p:txBody>
      </p:sp>
    </p:spTree>
    <p:extLst>
      <p:ext uri="{BB962C8B-B14F-4D97-AF65-F5344CB8AC3E}">
        <p14:creationId xmlns:p14="http://schemas.microsoft.com/office/powerpoint/2010/main" val="1502728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County Population</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5</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DE390A9-FEFD-4A6D-9900-E38A885E569D}"/>
              </a:ext>
            </a:extLst>
          </p:cNvPr>
          <p:cNvPicPr>
            <a:picLocks noChangeAspect="1"/>
          </p:cNvPicPr>
          <p:nvPr/>
        </p:nvPicPr>
        <p:blipFill>
          <a:blip r:embed="rId5"/>
          <a:stretch>
            <a:fillRect/>
          </a:stretch>
        </p:blipFill>
        <p:spPr>
          <a:xfrm>
            <a:off x="267246" y="1371600"/>
            <a:ext cx="8648154" cy="4244213"/>
          </a:xfrm>
          <a:prstGeom prst="rect">
            <a:avLst/>
          </a:prstGeom>
        </p:spPr>
      </p:pic>
      <p:sp>
        <p:nvSpPr>
          <p:cNvPr id="9" name="TextBox 8">
            <a:extLst>
              <a:ext uri="{FF2B5EF4-FFF2-40B4-BE49-F238E27FC236}">
                <a16:creationId xmlns:a16="http://schemas.microsoft.com/office/drawing/2014/main" id="{D48BFB90-A84B-4C32-925F-CEDA9B56561E}"/>
              </a:ext>
            </a:extLst>
          </p:cNvPr>
          <p:cNvSpPr txBox="1"/>
          <p:nvPr/>
        </p:nvSpPr>
        <p:spPr>
          <a:xfrm>
            <a:off x="54385" y="6053768"/>
            <a:ext cx="4495800" cy="276999"/>
          </a:xfrm>
          <a:prstGeom prst="rect">
            <a:avLst/>
          </a:prstGeom>
          <a:noFill/>
        </p:spPr>
        <p:txBody>
          <a:bodyPr wrap="square" rtlCol="0">
            <a:spAutoFit/>
          </a:bodyPr>
          <a:lstStyle/>
          <a:p>
            <a:r>
              <a:rPr lang="en-US" sz="1200" i="1" dirty="0"/>
              <a:t>Source: </a:t>
            </a:r>
            <a:r>
              <a:rPr lang="en-US" sz="1200" i="1" dirty="0" err="1"/>
              <a:t>Wis</a:t>
            </a:r>
            <a:r>
              <a:rPr lang="en-US" sz="1200" i="1" dirty="0"/>
              <a:t> Dept. of Administration </a:t>
            </a:r>
          </a:p>
        </p:txBody>
      </p:sp>
      <p:sp>
        <p:nvSpPr>
          <p:cNvPr id="13" name="Rectangle 12">
            <a:extLst>
              <a:ext uri="{FF2B5EF4-FFF2-40B4-BE49-F238E27FC236}">
                <a16:creationId xmlns:a16="http://schemas.microsoft.com/office/drawing/2014/main" id="{AD1C82D1-19A5-4202-9BC2-C9D5291E5267}"/>
              </a:ext>
            </a:extLst>
          </p:cNvPr>
          <p:cNvSpPr/>
          <p:nvPr/>
        </p:nvSpPr>
        <p:spPr>
          <a:xfrm>
            <a:off x="1428449" y="2057400"/>
            <a:ext cx="368768" cy="3031172"/>
          </a:xfrm>
          <a:prstGeom prst="rect">
            <a:avLst/>
          </a:prstGeom>
          <a:solidFill>
            <a:schemeClr val="tx1">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99AF183-0B72-4E4A-9175-02D076B5407C}"/>
              </a:ext>
            </a:extLst>
          </p:cNvPr>
          <p:cNvSpPr/>
          <p:nvPr/>
        </p:nvSpPr>
        <p:spPr>
          <a:xfrm>
            <a:off x="4876800" y="2057400"/>
            <a:ext cx="601136" cy="3031172"/>
          </a:xfrm>
          <a:prstGeom prst="rect">
            <a:avLst/>
          </a:prstGeom>
          <a:solidFill>
            <a:schemeClr val="tx1">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992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Random Lake Population</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6</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4A8840E-8B32-49FD-858F-3BA7EDF97193}"/>
              </a:ext>
            </a:extLst>
          </p:cNvPr>
          <p:cNvPicPr>
            <a:picLocks noChangeAspect="1"/>
          </p:cNvPicPr>
          <p:nvPr/>
        </p:nvPicPr>
        <p:blipFill>
          <a:blip r:embed="rId5"/>
          <a:stretch>
            <a:fillRect/>
          </a:stretch>
        </p:blipFill>
        <p:spPr>
          <a:xfrm>
            <a:off x="185429" y="1371600"/>
            <a:ext cx="8721866" cy="4419600"/>
          </a:xfrm>
          <a:prstGeom prst="rect">
            <a:avLst/>
          </a:prstGeom>
        </p:spPr>
      </p:pic>
      <p:sp>
        <p:nvSpPr>
          <p:cNvPr id="9" name="TextBox 8">
            <a:extLst>
              <a:ext uri="{FF2B5EF4-FFF2-40B4-BE49-F238E27FC236}">
                <a16:creationId xmlns:a16="http://schemas.microsoft.com/office/drawing/2014/main" id="{D38A148E-4C13-4EE7-8A83-CE972CE9D375}"/>
              </a:ext>
            </a:extLst>
          </p:cNvPr>
          <p:cNvSpPr txBox="1"/>
          <p:nvPr/>
        </p:nvSpPr>
        <p:spPr>
          <a:xfrm>
            <a:off x="54385" y="6053768"/>
            <a:ext cx="4495800" cy="276999"/>
          </a:xfrm>
          <a:prstGeom prst="rect">
            <a:avLst/>
          </a:prstGeom>
          <a:noFill/>
        </p:spPr>
        <p:txBody>
          <a:bodyPr wrap="square" rtlCol="0">
            <a:spAutoFit/>
          </a:bodyPr>
          <a:lstStyle/>
          <a:p>
            <a:r>
              <a:rPr lang="en-US" sz="1200" i="1" dirty="0"/>
              <a:t>Source: </a:t>
            </a:r>
            <a:r>
              <a:rPr lang="en-US" sz="1200" i="1" dirty="0" err="1"/>
              <a:t>Wis</a:t>
            </a:r>
            <a:r>
              <a:rPr lang="en-US" sz="1200" i="1" dirty="0"/>
              <a:t> Dept. of Administration </a:t>
            </a:r>
          </a:p>
        </p:txBody>
      </p:sp>
      <p:sp>
        <p:nvSpPr>
          <p:cNvPr id="13" name="Rectangle 12">
            <a:extLst>
              <a:ext uri="{FF2B5EF4-FFF2-40B4-BE49-F238E27FC236}">
                <a16:creationId xmlns:a16="http://schemas.microsoft.com/office/drawing/2014/main" id="{E0B9CCF7-0BF3-41F0-B48E-7DE4AD205FBA}"/>
              </a:ext>
            </a:extLst>
          </p:cNvPr>
          <p:cNvSpPr/>
          <p:nvPr/>
        </p:nvSpPr>
        <p:spPr>
          <a:xfrm>
            <a:off x="1013484" y="2057400"/>
            <a:ext cx="434316" cy="3335972"/>
          </a:xfrm>
          <a:prstGeom prst="rect">
            <a:avLst/>
          </a:prstGeom>
          <a:solidFill>
            <a:schemeClr val="tx1">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5C98F5F-DB5E-4F59-8492-DAACBB858717}"/>
              </a:ext>
            </a:extLst>
          </p:cNvPr>
          <p:cNvSpPr/>
          <p:nvPr/>
        </p:nvSpPr>
        <p:spPr>
          <a:xfrm>
            <a:off x="4584232" y="2057400"/>
            <a:ext cx="690140" cy="3335972"/>
          </a:xfrm>
          <a:prstGeom prst="rect">
            <a:avLst/>
          </a:prstGeom>
          <a:solidFill>
            <a:schemeClr val="tx1">
              <a:alpha val="3411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FB83245-EC0C-4AF8-B12D-1AC32930464E}"/>
              </a:ext>
            </a:extLst>
          </p:cNvPr>
          <p:cNvSpPr/>
          <p:nvPr/>
        </p:nvSpPr>
        <p:spPr>
          <a:xfrm rot="4238483">
            <a:off x="8083455" y="3283087"/>
            <a:ext cx="525093" cy="23106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1449AFA-7712-4CD9-92BF-AED0294F2AD8}"/>
              </a:ext>
            </a:extLst>
          </p:cNvPr>
          <p:cNvSpPr txBox="1"/>
          <p:nvPr/>
        </p:nvSpPr>
        <p:spPr>
          <a:xfrm>
            <a:off x="7276914" y="2560165"/>
            <a:ext cx="1432584" cy="461665"/>
          </a:xfrm>
          <a:prstGeom prst="rect">
            <a:avLst/>
          </a:prstGeom>
          <a:noFill/>
        </p:spPr>
        <p:txBody>
          <a:bodyPr wrap="square" rtlCol="0">
            <a:spAutoFit/>
          </a:bodyPr>
          <a:lstStyle/>
          <a:p>
            <a:r>
              <a:rPr lang="en-US" sz="2400" b="1" dirty="0">
                <a:solidFill>
                  <a:srgbClr val="FF0000"/>
                </a:solidFill>
              </a:rPr>
              <a:t>No Bump</a:t>
            </a:r>
          </a:p>
        </p:txBody>
      </p:sp>
    </p:spTree>
    <p:extLst>
      <p:ext uri="{BB962C8B-B14F-4D97-AF65-F5344CB8AC3E}">
        <p14:creationId xmlns:p14="http://schemas.microsoft.com/office/powerpoint/2010/main" val="379308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Random Lake School District</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7</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0C26793-808F-43E8-88CD-0CC27B02D597}"/>
              </a:ext>
            </a:extLst>
          </p:cNvPr>
          <p:cNvSpPr txBox="1"/>
          <p:nvPr/>
        </p:nvSpPr>
        <p:spPr>
          <a:xfrm>
            <a:off x="54385" y="6053768"/>
            <a:ext cx="4495800" cy="276999"/>
          </a:xfrm>
          <a:prstGeom prst="rect">
            <a:avLst/>
          </a:prstGeom>
          <a:noFill/>
        </p:spPr>
        <p:txBody>
          <a:bodyPr wrap="square" rtlCol="0">
            <a:spAutoFit/>
          </a:bodyPr>
          <a:lstStyle/>
          <a:p>
            <a:r>
              <a:rPr lang="en-US" sz="1200" i="1" dirty="0"/>
              <a:t>Source: Random Lake Area School District</a:t>
            </a:r>
          </a:p>
        </p:txBody>
      </p:sp>
      <p:pic>
        <p:nvPicPr>
          <p:cNvPr id="4" name="Picture 3">
            <a:extLst>
              <a:ext uri="{FF2B5EF4-FFF2-40B4-BE49-F238E27FC236}">
                <a16:creationId xmlns:a16="http://schemas.microsoft.com/office/drawing/2014/main" id="{E8294A8A-83A5-4401-A3EA-1D32B37B6805}"/>
              </a:ext>
            </a:extLst>
          </p:cNvPr>
          <p:cNvPicPr>
            <a:picLocks noChangeAspect="1"/>
          </p:cNvPicPr>
          <p:nvPr/>
        </p:nvPicPr>
        <p:blipFill>
          <a:blip r:embed="rId5"/>
          <a:stretch>
            <a:fillRect/>
          </a:stretch>
        </p:blipFill>
        <p:spPr>
          <a:xfrm>
            <a:off x="264325" y="933755"/>
            <a:ext cx="8571719" cy="5114987"/>
          </a:xfrm>
          <a:prstGeom prst="rect">
            <a:avLst/>
          </a:prstGeom>
        </p:spPr>
      </p:pic>
    </p:spTree>
    <p:extLst>
      <p:ext uri="{BB962C8B-B14F-4D97-AF65-F5344CB8AC3E}">
        <p14:creationId xmlns:p14="http://schemas.microsoft.com/office/powerpoint/2010/main" val="3119672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Village Revenue Trends</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8</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E862F96-B4F0-4048-A002-CEE1EC9AF584}"/>
              </a:ext>
            </a:extLst>
          </p:cNvPr>
          <p:cNvPicPr>
            <a:picLocks noChangeAspect="1"/>
          </p:cNvPicPr>
          <p:nvPr/>
        </p:nvPicPr>
        <p:blipFill>
          <a:blip r:embed="rId5"/>
          <a:stretch>
            <a:fillRect/>
          </a:stretch>
        </p:blipFill>
        <p:spPr>
          <a:xfrm>
            <a:off x="187927" y="1219007"/>
            <a:ext cx="8699911" cy="4561541"/>
          </a:xfrm>
          <a:prstGeom prst="rect">
            <a:avLst/>
          </a:prstGeom>
        </p:spPr>
      </p:pic>
      <p:sp>
        <p:nvSpPr>
          <p:cNvPr id="9" name="TextBox 8">
            <a:extLst>
              <a:ext uri="{FF2B5EF4-FFF2-40B4-BE49-F238E27FC236}">
                <a16:creationId xmlns:a16="http://schemas.microsoft.com/office/drawing/2014/main" id="{56DEF267-6C3B-46A5-9594-3694367C930B}"/>
              </a:ext>
            </a:extLst>
          </p:cNvPr>
          <p:cNvSpPr txBox="1"/>
          <p:nvPr/>
        </p:nvSpPr>
        <p:spPr>
          <a:xfrm>
            <a:off x="54385" y="6053768"/>
            <a:ext cx="4495800" cy="276999"/>
          </a:xfrm>
          <a:prstGeom prst="rect">
            <a:avLst/>
          </a:prstGeom>
          <a:noFill/>
        </p:spPr>
        <p:txBody>
          <a:bodyPr wrap="square" rtlCol="0">
            <a:spAutoFit/>
          </a:bodyPr>
          <a:lstStyle/>
          <a:p>
            <a:r>
              <a:rPr lang="en-US" sz="1200" i="1" dirty="0"/>
              <a:t>Source: Village financial statements</a:t>
            </a:r>
          </a:p>
        </p:txBody>
      </p:sp>
    </p:spTree>
    <p:extLst>
      <p:ext uri="{BB962C8B-B14F-4D97-AF65-F5344CB8AC3E}">
        <p14:creationId xmlns:p14="http://schemas.microsoft.com/office/powerpoint/2010/main" val="4216301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226367"/>
            <a:ext cx="8458200" cy="830997"/>
          </a:xfrm>
          <a:prstGeom prst="rect">
            <a:avLst/>
          </a:prstGeom>
        </p:spPr>
        <p:txBody>
          <a:bodyPr wrap="square">
            <a:spAutoFit/>
          </a:bodyPr>
          <a:lstStyle/>
          <a:p>
            <a:pPr lvl="0">
              <a:spcBef>
                <a:spcPct val="20000"/>
              </a:spcBef>
              <a:defRPr/>
            </a:pPr>
            <a:r>
              <a:rPr lang="en-US" sz="4800" dirty="0">
                <a:solidFill>
                  <a:srgbClr val="3C465E"/>
                </a:solidFill>
                <a:latin typeface="Arial"/>
                <a:cs typeface="Arial"/>
              </a:rPr>
              <a:t>Inflation Impacts </a:t>
            </a:r>
          </a:p>
        </p:txBody>
      </p:sp>
      <p:pic>
        <p:nvPicPr>
          <p:cNvPr id="10"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7797"/>
            <a:ext cx="1676400" cy="83820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584200" y="885719"/>
            <a:ext cx="8763000" cy="158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36" y="6311878"/>
            <a:ext cx="9271936" cy="627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2"/>
          <p:cNvSpPr>
            <a:spLocks noGrp="1"/>
          </p:cNvSpPr>
          <p:nvPr>
            <p:ph type="sldNum" sz="quarter" idx="12"/>
          </p:nvPr>
        </p:nvSpPr>
        <p:spPr>
          <a:xfrm>
            <a:off x="6553200" y="6356350"/>
            <a:ext cx="2133600" cy="365125"/>
          </a:xfrm>
        </p:spPr>
        <p:txBody>
          <a:bodyPr/>
          <a:lstStyle/>
          <a:p>
            <a:fld id="{34FB3C80-1021-41DB-ACE1-4A31FC2FB9B8}" type="slidenum">
              <a:rPr lang="en-US" sz="1400" b="1" smtClean="0">
                <a:solidFill>
                  <a:schemeClr val="bg1"/>
                </a:solidFill>
                <a:latin typeface="Arial" panose="020B0604020202020204" pitchFamily="34" charset="0"/>
                <a:cs typeface="Arial" panose="020B0604020202020204" pitchFamily="34" charset="0"/>
              </a:rPr>
              <a:t>9</a:t>
            </a:fld>
            <a:endParaRPr lang="en-US" sz="1400" b="1" dirty="0">
              <a:solidFill>
                <a:schemeClr val="bg1"/>
              </a:solidFill>
              <a:latin typeface="Arial" panose="020B0604020202020204" pitchFamily="34" charset="0"/>
              <a:cs typeface="Arial" panose="020B0604020202020204" pitchFamily="34" charset="0"/>
            </a:endParaRPr>
          </a:p>
        </p:txBody>
      </p:sp>
      <p:pic>
        <p:nvPicPr>
          <p:cNvPr id="11" name="Picture 2" descr="C:\Users\SCEDC_3\Desktop\SCEDC_logo_AltOpt1_Rev_O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7" y="6206737"/>
            <a:ext cx="1676400" cy="838200"/>
          </a:xfrm>
          <a:prstGeom prst="rect">
            <a:avLst/>
          </a:prstGeom>
          <a:noFill/>
          <a:extLst>
            <a:ext uri="{909E8E84-426E-40DD-AFC4-6F175D3DCCD1}">
              <a14:hiddenFill xmlns:a14="http://schemas.microsoft.com/office/drawing/2010/main">
                <a:solidFill>
                  <a:srgbClr val="FFFFFF"/>
                </a:solidFill>
              </a14:hiddenFill>
            </a:ext>
          </a:extLst>
        </p:spPr>
      </p:pic>
      <p:sp>
        <p:nvSpPr>
          <p:cNvPr id="32" name="Content Placeholder 2">
            <a:extLst>
              <a:ext uri="{FF2B5EF4-FFF2-40B4-BE49-F238E27FC236}">
                <a16:creationId xmlns:a16="http://schemas.microsoft.com/office/drawing/2014/main" id="{B25FDE9A-7A8D-4C2E-A52A-C01533229F7E}"/>
              </a:ext>
            </a:extLst>
          </p:cNvPr>
          <p:cNvSpPr txBox="1">
            <a:spLocks/>
          </p:cNvSpPr>
          <p:nvPr/>
        </p:nvSpPr>
        <p:spPr>
          <a:xfrm>
            <a:off x="418289" y="1419213"/>
            <a:ext cx="7430311" cy="4351338"/>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457200" indent="-457200" algn="l">
              <a:spcBef>
                <a:spcPts val="500"/>
              </a:spcBef>
              <a:buFont typeface="Arial" panose="020B0604020202020204" pitchFamily="34" charset="0"/>
              <a:buChar char="•"/>
            </a:pPr>
            <a:r>
              <a:rPr lang="en-US" sz="3900" dirty="0">
                <a:solidFill>
                  <a:srgbClr val="3C465E"/>
                </a:solidFill>
              </a:rPr>
              <a:t>Wages &amp; health insurance</a:t>
            </a:r>
          </a:p>
          <a:p>
            <a:pPr marL="457200" indent="-457200" algn="l">
              <a:spcBef>
                <a:spcPts val="500"/>
              </a:spcBef>
              <a:buFont typeface="Arial" panose="020B0604020202020204" pitchFamily="34" charset="0"/>
              <a:buChar char="•"/>
            </a:pPr>
            <a:r>
              <a:rPr lang="en-US" sz="3900" dirty="0">
                <a:solidFill>
                  <a:srgbClr val="3C465E"/>
                </a:solidFill>
              </a:rPr>
              <a:t>Road building materials</a:t>
            </a:r>
          </a:p>
          <a:p>
            <a:pPr marL="457200" indent="-457200" algn="l">
              <a:spcBef>
                <a:spcPts val="500"/>
              </a:spcBef>
              <a:buFont typeface="Arial" panose="020B0604020202020204" pitchFamily="34" charset="0"/>
              <a:buChar char="•"/>
            </a:pPr>
            <a:r>
              <a:rPr lang="en-US" sz="3900" dirty="0">
                <a:solidFill>
                  <a:srgbClr val="3C465E"/>
                </a:solidFill>
              </a:rPr>
              <a:t>Fuel ($1.50/gallon in 2000)</a:t>
            </a:r>
          </a:p>
          <a:p>
            <a:pPr marL="457200" indent="-457200" algn="l">
              <a:spcBef>
                <a:spcPts val="500"/>
              </a:spcBef>
              <a:buFont typeface="Arial" panose="020B0604020202020204" pitchFamily="34" charset="0"/>
              <a:buChar char="•"/>
            </a:pPr>
            <a:endParaRPr lang="en-US" sz="3600" dirty="0"/>
          </a:p>
          <a:p>
            <a:pPr algn="l">
              <a:spcBef>
                <a:spcPts val="500"/>
              </a:spcBef>
            </a:pPr>
            <a:endParaRPr lang="en-US" sz="3600" dirty="0"/>
          </a:p>
          <a:p>
            <a:pPr marL="457200" indent="-457200" algn="l">
              <a:spcBef>
                <a:spcPts val="500"/>
              </a:spcBef>
              <a:buFont typeface="Arial" panose="020B0604020202020204" pitchFamily="34" charset="0"/>
              <a:buChar char="•"/>
            </a:pPr>
            <a:r>
              <a:rPr lang="en-US" sz="2200" i="1" dirty="0"/>
              <a:t>Inflation index by US Bureau of Labor Standards (BLS) </a:t>
            </a:r>
          </a:p>
          <a:p>
            <a:pPr marL="457200" indent="-457200" algn="l">
              <a:spcBef>
                <a:spcPts val="500"/>
              </a:spcBef>
              <a:buFont typeface="Arial" panose="020B0604020202020204" pitchFamily="34" charset="0"/>
              <a:buChar char="•"/>
            </a:pPr>
            <a:endParaRPr lang="en-US" b="1" dirty="0"/>
          </a:p>
        </p:txBody>
      </p:sp>
    </p:spTree>
    <p:extLst>
      <p:ext uri="{BB962C8B-B14F-4D97-AF65-F5344CB8AC3E}">
        <p14:creationId xmlns:p14="http://schemas.microsoft.com/office/powerpoint/2010/main" val="7982381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5508</TotalTime>
  <Words>1721</Words>
  <Application>Microsoft Office PowerPoint</Application>
  <PresentationFormat>On-screen Show (4:3)</PresentationFormat>
  <Paragraphs>344</Paragraphs>
  <Slides>48</Slides>
  <Notes>42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48</vt:i4>
      </vt:variant>
    </vt:vector>
  </HeadingPairs>
  <TitlesOfParts>
    <vt:vector size="5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Checolinski</dc:creator>
  <cp:lastModifiedBy>Dane Checolinski</cp:lastModifiedBy>
  <cp:revision>474</cp:revision>
  <cp:lastPrinted>2019-11-15T15:47:55Z</cp:lastPrinted>
  <dcterms:created xsi:type="dcterms:W3CDTF">2014-12-29T17:51:57Z</dcterms:created>
  <dcterms:modified xsi:type="dcterms:W3CDTF">2019-11-25T14:08:02Z</dcterms:modified>
</cp:coreProperties>
</file>